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80" r:id="rId2"/>
    <p:sldId id="279"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13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7D0DC9-AD9F-47B6-970A-02F495E24EF7}" type="datetimeFigureOut">
              <a:rPr lang="en-US" smtClean="0"/>
              <a:t>9/23/2025</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3E6E7-9B06-43DB-A280-46A927607E28}" type="slidenum">
              <a:rPr lang="en-US" smtClean="0"/>
              <a:t>‹#›</a:t>
            </a:fld>
            <a:endParaRPr lang="en-US"/>
          </a:p>
        </p:txBody>
      </p:sp>
    </p:spTree>
    <p:extLst>
      <p:ext uri="{BB962C8B-B14F-4D97-AF65-F5344CB8AC3E}">
        <p14:creationId xmlns:p14="http://schemas.microsoft.com/office/powerpoint/2010/main" val="2245648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sz="1200" dirty="0" err="1"/>
              <a:t>Xem</a:t>
            </a:r>
            <a:r>
              <a:rPr lang="en-US" sz="1200" dirty="0"/>
              <a:t> link video ở </a:t>
            </a:r>
            <a:r>
              <a:rPr lang="en-US" sz="1200" dirty="0" err="1"/>
              <a:t>để</a:t>
            </a:r>
            <a:r>
              <a:rPr lang="en-US" sz="1200" dirty="0"/>
              <a:t> </a:t>
            </a:r>
            <a:r>
              <a:rPr lang="en-US" sz="1200" dirty="0" err="1"/>
              <a:t>thấy</a:t>
            </a:r>
            <a:r>
              <a:rPr lang="en-US" sz="1200" dirty="0"/>
              <a:t> </a:t>
            </a:r>
            <a:r>
              <a:rPr lang="en-US" sz="1200" dirty="0" err="1"/>
              <a:t>hướng</a:t>
            </a:r>
            <a:r>
              <a:rPr lang="en-US" sz="1200" dirty="0"/>
              <a:t> </a:t>
            </a:r>
            <a:r>
              <a:rPr lang="en-US" sz="1200" dirty="0" err="1"/>
              <a:t>dẫn</a:t>
            </a:r>
            <a:r>
              <a:rPr lang="en-US" sz="1200" dirty="0"/>
              <a:t> chi </a:t>
            </a:r>
            <a:r>
              <a:rPr lang="en-US" sz="1200" dirty="0" err="1"/>
              <a:t>tiết</a:t>
            </a:r>
            <a:r>
              <a:rPr lang="en-US" sz="1200" dirty="0"/>
              <a:t> </a:t>
            </a:r>
            <a:r>
              <a:rPr lang="en-US" sz="1200" dirty="0" err="1"/>
              <a:t>làm</a:t>
            </a:r>
            <a:r>
              <a:rPr lang="en-US" sz="1200" dirty="0"/>
              <a:t> </a:t>
            </a:r>
            <a:r>
              <a:rPr lang="en-US" sz="1200" dirty="0" err="1"/>
              <a:t>bài</a:t>
            </a:r>
            <a:r>
              <a:rPr lang="en-US" sz="1200" dirty="0"/>
              <a:t>: </a:t>
            </a:r>
            <a:endParaRPr lang="en-US" sz="1200" dirty="0">
              <a:hlinkClick r:id="" action="ppaction://noaction"/>
            </a:endParaRPr>
          </a:p>
          <a:p>
            <a:r>
              <a:rPr lang="en-US" sz="1200" dirty="0">
                <a:hlinkClick r:id="" action="ppaction://noaction"/>
              </a:rPr>
              <a:t>https://youtu.be/t2v8U55UKbk</a:t>
            </a:r>
            <a:r>
              <a:rPr lang="en-US" sz="1200" dirty="0"/>
              <a:t> </a:t>
            </a:r>
          </a:p>
          <a:p>
            <a:r>
              <a:rPr lang="en-US" sz="1200" dirty="0"/>
              <a:t> </a:t>
            </a:r>
          </a:p>
          <a:p>
            <a:endParaRPr lang="en-US" dirty="0"/>
          </a:p>
        </p:txBody>
      </p:sp>
      <p:sp>
        <p:nvSpPr>
          <p:cNvPr id="4" name="Slide Number Placeholder 3"/>
          <p:cNvSpPr>
            <a:spLocks noGrp="1"/>
          </p:cNvSpPr>
          <p:nvPr>
            <p:ph type="sldNum" sz="quarter" idx="5"/>
          </p:nvPr>
        </p:nvSpPr>
        <p:spPr/>
        <p:txBody>
          <a:bodyPr/>
          <a:lstStyle/>
          <a:p>
            <a:fld id="{06DA866D-55E2-4228-994A-665B8CA5F17C}" type="slidenum">
              <a:rPr lang="en-US" smtClean="0"/>
              <a:t>2</a:t>
            </a:fld>
            <a:endParaRPr lang="en-US"/>
          </a:p>
        </p:txBody>
      </p:sp>
    </p:spTree>
    <p:extLst>
      <p:ext uri="{BB962C8B-B14F-4D97-AF65-F5344CB8AC3E}">
        <p14:creationId xmlns:p14="http://schemas.microsoft.com/office/powerpoint/2010/main" val="1055903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11</a:t>
            </a:fld>
            <a:endParaRPr lang="vi-VN" altLang="en-US"/>
          </a:p>
        </p:txBody>
      </p:sp>
    </p:spTree>
    <p:extLst>
      <p:ext uri="{BB962C8B-B14F-4D97-AF65-F5344CB8AC3E}">
        <p14:creationId xmlns:p14="http://schemas.microsoft.com/office/powerpoint/2010/main" val="231784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12</a:t>
            </a:fld>
            <a:endParaRPr lang="vi-VN" altLang="en-US"/>
          </a:p>
        </p:txBody>
      </p:sp>
    </p:spTree>
    <p:extLst>
      <p:ext uri="{BB962C8B-B14F-4D97-AF65-F5344CB8AC3E}">
        <p14:creationId xmlns:p14="http://schemas.microsoft.com/office/powerpoint/2010/main" val="214399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13</a:t>
            </a:fld>
            <a:endParaRPr lang="vi-VN" altLang="en-US"/>
          </a:p>
        </p:txBody>
      </p:sp>
    </p:spTree>
    <p:extLst>
      <p:ext uri="{BB962C8B-B14F-4D97-AF65-F5344CB8AC3E}">
        <p14:creationId xmlns:p14="http://schemas.microsoft.com/office/powerpoint/2010/main" val="2064820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14</a:t>
            </a:fld>
            <a:endParaRPr lang="vi-VN" altLang="en-US"/>
          </a:p>
        </p:txBody>
      </p:sp>
    </p:spTree>
    <p:extLst>
      <p:ext uri="{BB962C8B-B14F-4D97-AF65-F5344CB8AC3E}">
        <p14:creationId xmlns:p14="http://schemas.microsoft.com/office/powerpoint/2010/main" val="176943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15</a:t>
            </a:fld>
            <a:endParaRPr lang="vi-VN" altLang="en-US"/>
          </a:p>
        </p:txBody>
      </p:sp>
    </p:spTree>
    <p:extLst>
      <p:ext uri="{BB962C8B-B14F-4D97-AF65-F5344CB8AC3E}">
        <p14:creationId xmlns:p14="http://schemas.microsoft.com/office/powerpoint/2010/main" val="4061668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16</a:t>
            </a:fld>
            <a:endParaRPr lang="vi-VN" altLang="en-US"/>
          </a:p>
        </p:txBody>
      </p:sp>
    </p:spTree>
    <p:extLst>
      <p:ext uri="{BB962C8B-B14F-4D97-AF65-F5344CB8AC3E}">
        <p14:creationId xmlns:p14="http://schemas.microsoft.com/office/powerpoint/2010/main" val="3103895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17</a:t>
            </a:fld>
            <a:endParaRPr lang="vi-VN" altLang="en-US"/>
          </a:p>
        </p:txBody>
      </p:sp>
    </p:spTree>
    <p:extLst>
      <p:ext uri="{BB962C8B-B14F-4D97-AF65-F5344CB8AC3E}">
        <p14:creationId xmlns:p14="http://schemas.microsoft.com/office/powerpoint/2010/main" val="2285304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18</a:t>
            </a:fld>
            <a:endParaRPr lang="vi-VN" altLang="en-US"/>
          </a:p>
        </p:txBody>
      </p:sp>
    </p:spTree>
    <p:extLst>
      <p:ext uri="{BB962C8B-B14F-4D97-AF65-F5344CB8AC3E}">
        <p14:creationId xmlns:p14="http://schemas.microsoft.com/office/powerpoint/2010/main" val="160953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19</a:t>
            </a:fld>
            <a:endParaRPr lang="vi-VN" altLang="en-US"/>
          </a:p>
        </p:txBody>
      </p:sp>
    </p:spTree>
    <p:extLst>
      <p:ext uri="{BB962C8B-B14F-4D97-AF65-F5344CB8AC3E}">
        <p14:creationId xmlns:p14="http://schemas.microsoft.com/office/powerpoint/2010/main" val="1947389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20</a:t>
            </a:fld>
            <a:endParaRPr lang="vi-VN" altLang="en-US"/>
          </a:p>
        </p:txBody>
      </p:sp>
    </p:spTree>
    <p:extLst>
      <p:ext uri="{BB962C8B-B14F-4D97-AF65-F5344CB8AC3E}">
        <p14:creationId xmlns:p14="http://schemas.microsoft.com/office/powerpoint/2010/main" val="1332365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err="1"/>
              <a:t>Chúng</a:t>
            </a:r>
            <a:r>
              <a:rPr lang="en-US" dirty="0"/>
              <a:t> </a:t>
            </a:r>
            <a:r>
              <a:rPr lang="en-US" dirty="0" err="1"/>
              <a:t>tôi</a:t>
            </a:r>
            <a:r>
              <a:rPr lang="en-US" dirty="0"/>
              <a:t> </a:t>
            </a:r>
            <a:r>
              <a:rPr lang="en-US" dirty="0" err="1"/>
              <a:t>có</a:t>
            </a:r>
            <a:r>
              <a:rPr lang="en-US" dirty="0"/>
              <a:t> </a:t>
            </a:r>
            <a:r>
              <a:rPr lang="en-US" dirty="0" err="1"/>
              <a:t>các</a:t>
            </a:r>
            <a:r>
              <a:rPr lang="en-US" dirty="0"/>
              <a:t> </a:t>
            </a:r>
            <a:r>
              <a:rPr lang="en-US" dirty="0" err="1"/>
              <a:t>giải</a:t>
            </a:r>
            <a:r>
              <a:rPr lang="en-US" dirty="0"/>
              <a:t> </a:t>
            </a:r>
            <a:r>
              <a:rPr lang="en-US" dirty="0" err="1"/>
              <a:t>pháp</a:t>
            </a:r>
            <a:r>
              <a:rPr lang="en-US" dirty="0"/>
              <a:t> </a:t>
            </a:r>
            <a:r>
              <a:rPr lang="en-US" dirty="0" err="1"/>
              <a:t>giúp</a:t>
            </a:r>
            <a:r>
              <a:rPr lang="en-US" dirty="0"/>
              <a:t> </a:t>
            </a:r>
            <a:r>
              <a:rPr lang="en-US" dirty="0" err="1"/>
              <a:t>cho</a:t>
            </a:r>
            <a:r>
              <a:rPr lang="en-US" dirty="0"/>
              <a:t> </a:t>
            </a:r>
            <a:r>
              <a:rPr lang="en-US" dirty="0" err="1"/>
              <a:t>khách</a:t>
            </a:r>
            <a:r>
              <a:rPr lang="en-US" dirty="0"/>
              <a:t> </a:t>
            </a:r>
            <a:r>
              <a:rPr lang="en-US" dirty="0" err="1"/>
              <a:t>hàng</a:t>
            </a:r>
            <a:r>
              <a:rPr lang="en-US" dirty="0"/>
              <a:t> </a:t>
            </a:r>
            <a:r>
              <a:rPr lang="en-US" dirty="0" err="1"/>
              <a:t>sớm</a:t>
            </a:r>
            <a:r>
              <a:rPr lang="en-US" dirty="0"/>
              <a:t> </a:t>
            </a:r>
            <a:r>
              <a:rPr lang="en-US" dirty="0" err="1"/>
              <a:t>tìm</a:t>
            </a:r>
            <a:r>
              <a:rPr lang="en-US" dirty="0"/>
              <a:t> ra </a:t>
            </a:r>
            <a:r>
              <a:rPr lang="en-US" dirty="0" err="1"/>
              <a:t>nhân</a:t>
            </a:r>
            <a:r>
              <a:rPr lang="en-US" dirty="0"/>
              <a:t> </a:t>
            </a:r>
            <a:r>
              <a:rPr lang="en-US" dirty="0" err="1"/>
              <a:t>sự</a:t>
            </a:r>
            <a:r>
              <a:rPr lang="en-US" dirty="0"/>
              <a:t> </a:t>
            </a:r>
            <a:r>
              <a:rPr lang="en-US" dirty="0" err="1"/>
              <a:t>phù</a:t>
            </a:r>
            <a:r>
              <a:rPr lang="en-US" dirty="0"/>
              <a:t> </a:t>
            </a:r>
            <a:r>
              <a:rPr lang="en-US" dirty="0" err="1"/>
              <a:t>hợp</a:t>
            </a:r>
            <a:r>
              <a:rPr lang="en-US" dirty="0"/>
              <a:t> </a:t>
            </a:r>
            <a:r>
              <a:rPr lang="en-US" dirty="0" err="1"/>
              <a:t>để</a:t>
            </a:r>
            <a:r>
              <a:rPr lang="en-US" dirty="0"/>
              <a:t> </a:t>
            </a:r>
            <a:r>
              <a:rPr lang="en-US" dirty="0" err="1"/>
              <a:t>tuyển</a:t>
            </a:r>
            <a:r>
              <a:rPr lang="en-US" dirty="0"/>
              <a:t> </a:t>
            </a:r>
            <a:r>
              <a:rPr lang="en-US" dirty="0" err="1"/>
              <a:t>dụng</a:t>
            </a:r>
            <a:r>
              <a:rPr lang="en-US" dirty="0"/>
              <a:t> </a:t>
            </a:r>
            <a:r>
              <a:rPr lang="en-US" dirty="0" err="1"/>
              <a:t>đúng</a:t>
            </a:r>
            <a:r>
              <a:rPr lang="en-US" dirty="0"/>
              <a:t> </a:t>
            </a:r>
            <a:r>
              <a:rPr lang="en-US" dirty="0" err="1"/>
              <a:t>người</a:t>
            </a:r>
            <a:r>
              <a:rPr lang="en-US" dirty="0"/>
              <a:t>, </a:t>
            </a:r>
            <a:r>
              <a:rPr lang="en-US" dirty="0" err="1"/>
              <a:t>giảm</a:t>
            </a:r>
            <a:r>
              <a:rPr lang="en-US" dirty="0"/>
              <a:t> </a:t>
            </a:r>
            <a:r>
              <a:rPr lang="en-US" dirty="0" err="1"/>
              <a:t>thời</a:t>
            </a:r>
            <a:r>
              <a:rPr lang="en-US" dirty="0"/>
              <a:t> </a:t>
            </a:r>
            <a:r>
              <a:rPr lang="en-US" dirty="0" err="1"/>
              <a:t>gian</a:t>
            </a:r>
            <a:r>
              <a:rPr lang="en-US" dirty="0"/>
              <a:t> </a:t>
            </a:r>
            <a:r>
              <a:rPr lang="en-US" dirty="0" err="1"/>
              <a:t>tìm</a:t>
            </a:r>
            <a:r>
              <a:rPr lang="en-US" dirty="0"/>
              <a:t> </a:t>
            </a:r>
            <a:r>
              <a:rPr lang="en-US" dirty="0" err="1"/>
              <a:t>người</a:t>
            </a:r>
            <a:r>
              <a:rPr lang="en-US" dirty="0"/>
              <a:t> </a:t>
            </a:r>
            <a:r>
              <a:rPr lang="en-US" dirty="0" err="1"/>
              <a:t>và</a:t>
            </a:r>
            <a:r>
              <a:rPr lang="en-US" dirty="0"/>
              <a:t> </a:t>
            </a:r>
            <a:r>
              <a:rPr lang="en-US" dirty="0" err="1"/>
              <a:t>tăng</a:t>
            </a:r>
            <a:r>
              <a:rPr lang="en-US" dirty="0"/>
              <a:t> </a:t>
            </a:r>
            <a:r>
              <a:rPr lang="en-US" dirty="0" err="1"/>
              <a:t>năng</a:t>
            </a:r>
            <a:r>
              <a:rPr lang="en-US" dirty="0"/>
              <a:t> </a:t>
            </a:r>
            <a:r>
              <a:rPr lang="en-US" dirty="0" err="1"/>
              <a:t>suất</a:t>
            </a:r>
            <a:r>
              <a:rPr lang="en-US" dirty="0"/>
              <a:t> lao </a:t>
            </a:r>
            <a:r>
              <a:rPr lang="en-US" dirty="0" err="1"/>
              <a:t>động</a:t>
            </a:r>
            <a:r>
              <a:rPr lang="en-US" dirty="0"/>
              <a:t>.</a:t>
            </a:r>
          </a:p>
          <a:p>
            <a:r>
              <a:rPr lang="en-US" dirty="0" err="1"/>
              <a:t>Chúng</a:t>
            </a:r>
            <a:r>
              <a:rPr lang="en-US" dirty="0"/>
              <a:t> </a:t>
            </a:r>
            <a:r>
              <a:rPr lang="en-US" dirty="0" err="1"/>
              <a:t>tôi</a:t>
            </a:r>
            <a:r>
              <a:rPr lang="en-US" dirty="0"/>
              <a:t> </a:t>
            </a:r>
            <a:r>
              <a:rPr lang="en-US" dirty="0" err="1"/>
              <a:t>giúp</a:t>
            </a:r>
            <a:r>
              <a:rPr lang="en-US" dirty="0"/>
              <a:t> </a:t>
            </a:r>
            <a:r>
              <a:rPr lang="en-US" dirty="0" err="1"/>
              <a:t>cho</a:t>
            </a:r>
            <a:r>
              <a:rPr lang="en-US" dirty="0"/>
              <a:t> </a:t>
            </a:r>
            <a:r>
              <a:rPr lang="en-US" dirty="0" err="1"/>
              <a:t>các</a:t>
            </a:r>
            <a:r>
              <a:rPr lang="en-US" dirty="0"/>
              <a:t> </a:t>
            </a:r>
            <a:r>
              <a:rPr lang="en-US" dirty="0" err="1"/>
              <a:t>bạn</a:t>
            </a:r>
            <a:r>
              <a:rPr lang="en-US" dirty="0"/>
              <a:t> </a:t>
            </a:r>
            <a:r>
              <a:rPr lang="en-US" dirty="0" err="1"/>
              <a:t>kỹ</a:t>
            </a:r>
            <a:r>
              <a:rPr lang="en-US" dirty="0"/>
              <a:t> </a:t>
            </a:r>
            <a:r>
              <a:rPr lang="en-US" dirty="0" err="1"/>
              <a:t>sư</a:t>
            </a:r>
            <a:r>
              <a:rPr lang="en-US" dirty="0"/>
              <a:t>, </a:t>
            </a:r>
            <a:r>
              <a:rPr lang="en-US" dirty="0" err="1"/>
              <a:t>cử</a:t>
            </a:r>
            <a:r>
              <a:rPr lang="en-US" dirty="0"/>
              <a:t> </a:t>
            </a:r>
            <a:r>
              <a:rPr lang="en-US" dirty="0" err="1"/>
              <a:t>nhân</a:t>
            </a:r>
            <a:r>
              <a:rPr lang="en-US" dirty="0"/>
              <a:t> </a:t>
            </a:r>
            <a:r>
              <a:rPr lang="en-US" dirty="0" err="1"/>
              <a:t>có</a:t>
            </a:r>
            <a:r>
              <a:rPr lang="en-US" dirty="0"/>
              <a:t> </a:t>
            </a:r>
            <a:r>
              <a:rPr lang="en-US" dirty="0" err="1"/>
              <a:t>thể</a:t>
            </a:r>
            <a:r>
              <a:rPr lang="en-US" dirty="0"/>
              <a:t> </a:t>
            </a:r>
            <a:r>
              <a:rPr lang="en-US" dirty="0" err="1"/>
              <a:t>lập</a:t>
            </a:r>
            <a:r>
              <a:rPr lang="en-US" dirty="0"/>
              <a:t> 1 </a:t>
            </a:r>
            <a:r>
              <a:rPr lang="en-US" dirty="0" err="1"/>
              <a:t>bảng</a:t>
            </a:r>
            <a:r>
              <a:rPr lang="en-US" dirty="0"/>
              <a:t> </a:t>
            </a:r>
            <a:r>
              <a:rPr lang="en-US" dirty="0" err="1"/>
              <a:t>kế</a:t>
            </a:r>
            <a:r>
              <a:rPr lang="en-US" dirty="0"/>
              <a:t> </a:t>
            </a:r>
            <a:r>
              <a:rPr lang="en-US" dirty="0" err="1"/>
              <a:t>hoạch</a:t>
            </a:r>
            <a:r>
              <a:rPr lang="en-US" dirty="0"/>
              <a:t> </a:t>
            </a:r>
            <a:r>
              <a:rPr lang="en-US" dirty="0" err="1"/>
              <a:t>nghề</a:t>
            </a:r>
            <a:r>
              <a:rPr lang="en-US" dirty="0"/>
              <a:t> </a:t>
            </a:r>
            <a:r>
              <a:rPr lang="en-US" dirty="0" err="1"/>
              <a:t>nghiệp</a:t>
            </a:r>
            <a:r>
              <a:rPr lang="en-US" dirty="0"/>
              <a:t> </a:t>
            </a:r>
            <a:r>
              <a:rPr lang="en-US" dirty="0" err="1"/>
              <a:t>phù</a:t>
            </a:r>
            <a:r>
              <a:rPr lang="en-US" dirty="0"/>
              <a:t> </a:t>
            </a:r>
            <a:r>
              <a:rPr lang="en-US" dirty="0" err="1"/>
              <a:t>hợp</a:t>
            </a:r>
            <a:r>
              <a:rPr lang="en-US" dirty="0"/>
              <a:t>, </a:t>
            </a:r>
            <a:r>
              <a:rPr lang="en-US" dirty="0" err="1"/>
              <a:t>mau</a:t>
            </a:r>
            <a:r>
              <a:rPr lang="en-US" dirty="0"/>
              <a:t> </a:t>
            </a:r>
            <a:r>
              <a:rPr lang="en-US" dirty="0" err="1"/>
              <a:t>chóng</a:t>
            </a:r>
            <a:r>
              <a:rPr lang="en-US" dirty="0"/>
              <a:t> </a:t>
            </a:r>
            <a:r>
              <a:rPr lang="en-US" dirty="0" err="1"/>
              <a:t>tìm</a:t>
            </a:r>
            <a:r>
              <a:rPr lang="en-US" dirty="0"/>
              <a:t> </a:t>
            </a:r>
            <a:r>
              <a:rPr lang="en-US" dirty="0" err="1"/>
              <a:t>việc</a:t>
            </a:r>
            <a:r>
              <a:rPr lang="en-US" dirty="0"/>
              <a:t> </a:t>
            </a:r>
            <a:r>
              <a:rPr lang="en-US" dirty="0" err="1"/>
              <a:t>yêu</a:t>
            </a:r>
            <a:r>
              <a:rPr lang="en-US" dirty="0"/>
              <a:t> </a:t>
            </a:r>
            <a:r>
              <a:rPr lang="en-US" dirty="0" err="1"/>
              <a:t>thích</a:t>
            </a:r>
            <a:r>
              <a:rPr lang="en-US" dirty="0"/>
              <a:t>.</a:t>
            </a:r>
          </a:p>
        </p:txBody>
      </p:sp>
      <p:sp>
        <p:nvSpPr>
          <p:cNvPr id="4" name="Slide Number Placeholder 3"/>
          <p:cNvSpPr>
            <a:spLocks noGrp="1"/>
          </p:cNvSpPr>
          <p:nvPr>
            <p:ph type="sldNum" sz="quarter" idx="5"/>
          </p:nvPr>
        </p:nvSpPr>
        <p:spPr/>
        <p:txBody>
          <a:bodyPr/>
          <a:lstStyle/>
          <a:p>
            <a:fld id="{06DA866D-55E2-4228-994A-665B8CA5F17C}" type="slidenum">
              <a:rPr lang="en-US" smtClean="0"/>
              <a:t>3</a:t>
            </a:fld>
            <a:endParaRPr lang="en-US"/>
          </a:p>
        </p:txBody>
      </p:sp>
    </p:spTree>
    <p:extLst>
      <p:ext uri="{BB962C8B-B14F-4D97-AF65-F5344CB8AC3E}">
        <p14:creationId xmlns:p14="http://schemas.microsoft.com/office/powerpoint/2010/main" val="3481846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21</a:t>
            </a:fld>
            <a:endParaRPr lang="vi-VN" altLang="en-US"/>
          </a:p>
        </p:txBody>
      </p:sp>
    </p:spTree>
    <p:extLst>
      <p:ext uri="{BB962C8B-B14F-4D97-AF65-F5344CB8AC3E}">
        <p14:creationId xmlns:p14="http://schemas.microsoft.com/office/powerpoint/2010/main" val="391291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4</a:t>
            </a:fld>
            <a:endParaRPr lang="vi-VN" altLang="en-US"/>
          </a:p>
        </p:txBody>
      </p:sp>
    </p:spTree>
    <p:extLst>
      <p:ext uri="{BB962C8B-B14F-4D97-AF65-F5344CB8AC3E}">
        <p14:creationId xmlns:p14="http://schemas.microsoft.com/office/powerpoint/2010/main" val="2459829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5</a:t>
            </a:fld>
            <a:endParaRPr lang="vi-VN" altLang="en-US"/>
          </a:p>
        </p:txBody>
      </p:sp>
    </p:spTree>
    <p:extLst>
      <p:ext uri="{BB962C8B-B14F-4D97-AF65-F5344CB8AC3E}">
        <p14:creationId xmlns:p14="http://schemas.microsoft.com/office/powerpoint/2010/main" val="411205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6</a:t>
            </a:fld>
            <a:endParaRPr lang="vi-VN" altLang="en-US"/>
          </a:p>
        </p:txBody>
      </p:sp>
    </p:spTree>
    <p:extLst>
      <p:ext uri="{BB962C8B-B14F-4D97-AF65-F5344CB8AC3E}">
        <p14:creationId xmlns:p14="http://schemas.microsoft.com/office/powerpoint/2010/main" val="3296201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7</a:t>
            </a:fld>
            <a:endParaRPr lang="vi-VN" altLang="en-US"/>
          </a:p>
        </p:txBody>
      </p:sp>
    </p:spTree>
    <p:extLst>
      <p:ext uri="{BB962C8B-B14F-4D97-AF65-F5344CB8AC3E}">
        <p14:creationId xmlns:p14="http://schemas.microsoft.com/office/powerpoint/2010/main" val="701394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8</a:t>
            </a:fld>
            <a:endParaRPr lang="vi-VN" altLang="en-US"/>
          </a:p>
        </p:txBody>
      </p:sp>
    </p:spTree>
    <p:extLst>
      <p:ext uri="{BB962C8B-B14F-4D97-AF65-F5344CB8AC3E}">
        <p14:creationId xmlns:p14="http://schemas.microsoft.com/office/powerpoint/2010/main" val="1138152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err="1"/>
              <a:t>Chúng</a:t>
            </a:r>
            <a:r>
              <a:rPr lang="en-US" dirty="0"/>
              <a:t> </a:t>
            </a:r>
            <a:r>
              <a:rPr lang="en-US" dirty="0" err="1"/>
              <a:t>tôi</a:t>
            </a:r>
            <a:r>
              <a:rPr lang="en-US" dirty="0"/>
              <a:t> </a:t>
            </a:r>
            <a:r>
              <a:rPr lang="en-US" dirty="0" err="1"/>
              <a:t>là</a:t>
            </a:r>
            <a:r>
              <a:rPr lang="en-US" dirty="0"/>
              <a:t> </a:t>
            </a:r>
            <a:r>
              <a:rPr lang="en-US" dirty="0" err="1"/>
              <a:t>chuyên</a:t>
            </a:r>
            <a:r>
              <a:rPr lang="en-US" dirty="0"/>
              <a:t> </a:t>
            </a:r>
            <a:r>
              <a:rPr lang="en-US" dirty="0" err="1"/>
              <a:t>gia</a:t>
            </a:r>
            <a:r>
              <a:rPr lang="en-US" dirty="0"/>
              <a:t> </a:t>
            </a:r>
            <a:r>
              <a:rPr lang="en-US" dirty="0" err="1"/>
              <a:t>trong</a:t>
            </a:r>
            <a:r>
              <a:rPr lang="en-US" dirty="0"/>
              <a:t> </a:t>
            </a:r>
            <a:r>
              <a:rPr lang="en-US" dirty="0" err="1"/>
              <a:t>lĩnh</a:t>
            </a:r>
            <a:r>
              <a:rPr lang="en-US" dirty="0"/>
              <a:t> </a:t>
            </a:r>
            <a:r>
              <a:rPr lang="en-US" dirty="0" err="1"/>
              <a:t>vực</a:t>
            </a:r>
            <a:r>
              <a:rPr lang="en-US" dirty="0"/>
              <a:t>:</a:t>
            </a:r>
          </a:p>
          <a:p>
            <a:r>
              <a:rPr lang="en-US" dirty="0"/>
              <a:t>1. </a:t>
            </a:r>
          </a:p>
          <a:p>
            <a:r>
              <a:rPr lang="en-US" dirty="0"/>
              <a:t>2.</a:t>
            </a:r>
          </a:p>
          <a:p>
            <a:r>
              <a:rPr lang="en-US" dirty="0"/>
              <a:t>3. </a:t>
            </a:r>
          </a:p>
          <a:p>
            <a:r>
              <a:rPr lang="en-US" dirty="0"/>
              <a:t>4. </a:t>
            </a:r>
          </a:p>
        </p:txBody>
      </p:sp>
      <p:sp>
        <p:nvSpPr>
          <p:cNvPr id="4" name="Slide Number Placeholder 3"/>
          <p:cNvSpPr>
            <a:spLocks noGrp="1"/>
          </p:cNvSpPr>
          <p:nvPr>
            <p:ph type="sldNum" sz="quarter" idx="5"/>
          </p:nvPr>
        </p:nvSpPr>
        <p:spPr/>
        <p:txBody>
          <a:bodyPr/>
          <a:lstStyle/>
          <a:p>
            <a:fld id="{06DA866D-55E2-4228-994A-665B8CA5F17C}" type="slidenum">
              <a:rPr lang="en-US" smtClean="0"/>
              <a:t>9</a:t>
            </a:fld>
            <a:endParaRPr lang="en-US"/>
          </a:p>
        </p:txBody>
      </p:sp>
    </p:spTree>
    <p:extLst>
      <p:ext uri="{BB962C8B-B14F-4D97-AF65-F5344CB8AC3E}">
        <p14:creationId xmlns:p14="http://schemas.microsoft.com/office/powerpoint/2010/main" val="3717629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10</a:t>
            </a:fld>
            <a:endParaRPr lang="vi-VN" altLang="en-US"/>
          </a:p>
        </p:txBody>
      </p:sp>
    </p:spTree>
    <p:extLst>
      <p:ext uri="{BB962C8B-B14F-4D97-AF65-F5344CB8AC3E}">
        <p14:creationId xmlns:p14="http://schemas.microsoft.com/office/powerpoint/2010/main" val="237830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40E2A7-D3BF-4EAB-8E31-32A3D34EFF49}" type="datetime1">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2A4EE-FA19-4E06-9114-B3E521E29519}" type="slidenum">
              <a:rPr lang="en-US" smtClean="0"/>
              <a:t>‹#›</a:t>
            </a:fld>
            <a:endParaRPr lang="en-US"/>
          </a:p>
        </p:txBody>
      </p:sp>
    </p:spTree>
    <p:extLst>
      <p:ext uri="{BB962C8B-B14F-4D97-AF65-F5344CB8AC3E}">
        <p14:creationId xmlns:p14="http://schemas.microsoft.com/office/powerpoint/2010/main" val="310030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B0CEC-13C7-4C54-9F3B-786F40047E38}" type="datetime1">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2A4EE-FA19-4E06-9114-B3E521E29519}" type="slidenum">
              <a:rPr lang="en-US" smtClean="0"/>
              <a:t>‹#›</a:t>
            </a:fld>
            <a:endParaRPr lang="en-US"/>
          </a:p>
        </p:txBody>
      </p:sp>
    </p:spTree>
    <p:extLst>
      <p:ext uri="{BB962C8B-B14F-4D97-AF65-F5344CB8AC3E}">
        <p14:creationId xmlns:p14="http://schemas.microsoft.com/office/powerpoint/2010/main" val="2847419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D74F25-28D3-4222-A582-F434D21D7DD9}" type="datetime1">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2A4EE-FA19-4E06-9114-B3E521E29519}" type="slidenum">
              <a:rPr lang="en-US" smtClean="0"/>
              <a:t>‹#›</a:t>
            </a:fld>
            <a:endParaRPr lang="en-US"/>
          </a:p>
        </p:txBody>
      </p:sp>
    </p:spTree>
    <p:extLst>
      <p:ext uri="{BB962C8B-B14F-4D97-AF65-F5344CB8AC3E}">
        <p14:creationId xmlns:p14="http://schemas.microsoft.com/office/powerpoint/2010/main" val="419613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0719BF-4F20-4BC4-9735-F1F9CF5C25FE}" type="datetime1">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2A4EE-FA19-4E06-9114-B3E521E29519}" type="slidenum">
              <a:rPr lang="en-US" smtClean="0"/>
              <a:t>‹#›</a:t>
            </a:fld>
            <a:endParaRPr lang="en-US"/>
          </a:p>
        </p:txBody>
      </p:sp>
    </p:spTree>
    <p:extLst>
      <p:ext uri="{BB962C8B-B14F-4D97-AF65-F5344CB8AC3E}">
        <p14:creationId xmlns:p14="http://schemas.microsoft.com/office/powerpoint/2010/main" val="116116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AF9359-1187-4B0C-9847-B20B62D08B4B}" type="datetime1">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2A4EE-FA19-4E06-9114-B3E521E29519}" type="slidenum">
              <a:rPr lang="en-US" smtClean="0"/>
              <a:t>‹#›</a:t>
            </a:fld>
            <a:endParaRPr lang="en-US"/>
          </a:p>
        </p:txBody>
      </p:sp>
    </p:spTree>
    <p:extLst>
      <p:ext uri="{BB962C8B-B14F-4D97-AF65-F5344CB8AC3E}">
        <p14:creationId xmlns:p14="http://schemas.microsoft.com/office/powerpoint/2010/main" val="76498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A0E592-431F-49B7-8991-A2296CFDE45F}" type="datetime1">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2A4EE-FA19-4E06-9114-B3E521E29519}" type="slidenum">
              <a:rPr lang="en-US" smtClean="0"/>
              <a:t>‹#›</a:t>
            </a:fld>
            <a:endParaRPr lang="en-US"/>
          </a:p>
        </p:txBody>
      </p:sp>
    </p:spTree>
    <p:extLst>
      <p:ext uri="{BB962C8B-B14F-4D97-AF65-F5344CB8AC3E}">
        <p14:creationId xmlns:p14="http://schemas.microsoft.com/office/powerpoint/2010/main" val="405643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03D450-CB04-4A98-A82D-4C56D465BC3D}" type="datetime1">
              <a:rPr lang="en-US" smtClean="0"/>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52A4EE-FA19-4E06-9114-B3E521E29519}" type="slidenum">
              <a:rPr lang="en-US" smtClean="0"/>
              <a:t>‹#›</a:t>
            </a:fld>
            <a:endParaRPr lang="en-US"/>
          </a:p>
        </p:txBody>
      </p:sp>
    </p:spTree>
    <p:extLst>
      <p:ext uri="{BB962C8B-B14F-4D97-AF65-F5344CB8AC3E}">
        <p14:creationId xmlns:p14="http://schemas.microsoft.com/office/powerpoint/2010/main" val="207006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B5C3DB-9D99-4766-81FA-786FB357D7AD}" type="datetime1">
              <a:rPr lang="en-US" smtClean="0"/>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52A4EE-FA19-4E06-9114-B3E521E29519}" type="slidenum">
              <a:rPr lang="en-US" smtClean="0"/>
              <a:t>‹#›</a:t>
            </a:fld>
            <a:endParaRPr lang="en-US"/>
          </a:p>
        </p:txBody>
      </p:sp>
    </p:spTree>
    <p:extLst>
      <p:ext uri="{BB962C8B-B14F-4D97-AF65-F5344CB8AC3E}">
        <p14:creationId xmlns:p14="http://schemas.microsoft.com/office/powerpoint/2010/main" val="596659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66181-DF05-4C4F-BDAD-80176D8E734D}" type="datetime1">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52A4EE-FA19-4E06-9114-B3E521E29519}" type="slidenum">
              <a:rPr lang="en-US" smtClean="0"/>
              <a:t>‹#›</a:t>
            </a:fld>
            <a:endParaRPr lang="en-US"/>
          </a:p>
        </p:txBody>
      </p:sp>
    </p:spTree>
    <p:extLst>
      <p:ext uri="{BB962C8B-B14F-4D97-AF65-F5344CB8AC3E}">
        <p14:creationId xmlns:p14="http://schemas.microsoft.com/office/powerpoint/2010/main" val="1580500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7CDF24-5F0D-4853-A52F-3A65341612A1}" type="datetime1">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2A4EE-FA19-4E06-9114-B3E521E29519}" type="slidenum">
              <a:rPr lang="en-US" smtClean="0"/>
              <a:t>‹#›</a:t>
            </a:fld>
            <a:endParaRPr lang="en-US"/>
          </a:p>
        </p:txBody>
      </p:sp>
    </p:spTree>
    <p:extLst>
      <p:ext uri="{BB962C8B-B14F-4D97-AF65-F5344CB8AC3E}">
        <p14:creationId xmlns:p14="http://schemas.microsoft.com/office/powerpoint/2010/main" val="289673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CCF9CA-5679-4735-9775-11DF03B7695B}" type="datetime1">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2A4EE-FA19-4E06-9114-B3E521E29519}" type="slidenum">
              <a:rPr lang="en-US" smtClean="0"/>
              <a:t>‹#›</a:t>
            </a:fld>
            <a:endParaRPr lang="en-US"/>
          </a:p>
        </p:txBody>
      </p:sp>
    </p:spTree>
    <p:extLst>
      <p:ext uri="{BB962C8B-B14F-4D97-AF65-F5344CB8AC3E}">
        <p14:creationId xmlns:p14="http://schemas.microsoft.com/office/powerpoint/2010/main" val="263878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CB8C8-8501-418A-AF2D-7258D664A463}" type="datetime1">
              <a:rPr lang="en-US" smtClean="0"/>
              <a:t>9/23/2025</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2A4EE-FA19-4E06-9114-B3E521E29519}" type="slidenum">
              <a:rPr lang="en-US" smtClean="0"/>
              <a:t>‹#›</a:t>
            </a:fld>
            <a:endParaRPr lang="en-US"/>
          </a:p>
        </p:txBody>
      </p:sp>
    </p:spTree>
    <p:extLst>
      <p:ext uri="{BB962C8B-B14F-4D97-AF65-F5344CB8AC3E}">
        <p14:creationId xmlns:p14="http://schemas.microsoft.com/office/powerpoint/2010/main" val="3936170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2.jpeg"/><Relationship Id="rId7" Type="http://schemas.openxmlformats.org/officeDocument/2006/relationships/image" Target="../media/image36.jf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9.jpeg"/><Relationship Id="rId7" Type="http://schemas.openxmlformats.org/officeDocument/2006/relationships/image" Target="../media/image52.jf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jpg"/><Relationship Id="rId5" Type="http://schemas.microsoft.com/office/2007/relationships/hdphoto" Target="../media/hdphoto3.wdp"/><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5.jp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10B791C-4B62-7F33-C1A8-9B168FF5ADF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909110" cy="6606073"/>
          </a:xfrm>
        </p:spPr>
      </p:pic>
    </p:spTree>
    <p:extLst>
      <p:ext uri="{BB962C8B-B14F-4D97-AF65-F5344CB8AC3E}">
        <p14:creationId xmlns:p14="http://schemas.microsoft.com/office/powerpoint/2010/main" val="763147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803077" y="709998"/>
            <a:ext cx="11486030" cy="1325563"/>
          </a:xfrm>
        </p:spPr>
        <p:txBody>
          <a:bodyPr>
            <a:normAutofit/>
          </a:bodyPr>
          <a:lstStyle/>
          <a:p>
            <a:r>
              <a:rPr lang="en-US" altLang="en-US" sz="4000" dirty="0">
                <a:solidFill>
                  <a:srgbClr val="FF0000"/>
                </a:solidFill>
              </a:rPr>
              <a:t>  </a:t>
            </a:r>
          </a:p>
        </p:txBody>
      </p:sp>
      <p:sp>
        <p:nvSpPr>
          <p:cNvPr id="9" name="Slide Number Placeholder 8"/>
          <p:cNvSpPr>
            <a:spLocks noGrp="1"/>
          </p:cNvSpPr>
          <p:nvPr>
            <p:ph type="sldNum" sz="quarter" idx="12"/>
          </p:nvPr>
        </p:nvSpPr>
        <p:spPr/>
        <p:txBody>
          <a:bodyPr/>
          <a:lstStyle/>
          <a:p>
            <a:fld id="{4652A4EE-FA19-4E06-9114-B3E521E29519}" type="slidenum">
              <a:rPr lang="en-US" smtClean="0"/>
              <a:t>10</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276544" y="265775"/>
            <a:ext cx="6520221"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 CẦU THANG GỖ</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694" y="1834814"/>
            <a:ext cx="2668353" cy="35736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205" y="1834814"/>
            <a:ext cx="2380130" cy="357368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366" r="12301"/>
          <a:stretch/>
        </p:blipFill>
        <p:spPr>
          <a:xfrm>
            <a:off x="86473" y="1839548"/>
            <a:ext cx="2016465" cy="3568952"/>
          </a:xfrm>
          <a:prstGeom prst="rect">
            <a:avLst/>
          </a:prstGeom>
        </p:spPr>
      </p:pic>
      <p:sp>
        <p:nvSpPr>
          <p:cNvPr id="2" name="Rectangle 1"/>
          <p:cNvSpPr/>
          <p:nvPr/>
        </p:nvSpPr>
        <p:spPr>
          <a:xfrm>
            <a:off x="86473" y="5958143"/>
            <a:ext cx="9443547" cy="400110"/>
          </a:xfrm>
          <a:prstGeom prst="rect">
            <a:avLst/>
          </a:prstGeom>
        </p:spPr>
        <p:txBody>
          <a:bodyPr wrap="none">
            <a:spAutoFit/>
          </a:bodyPr>
          <a:lstStyle/>
          <a:p>
            <a:r>
              <a:rPr lang="vi-VN" altLang="en-US" b="1" dirty="0">
                <a:solidFill>
                  <a:srgbClr val="E21838"/>
                </a:solidFill>
              </a:rPr>
              <a:t>GIÁ</a:t>
            </a:r>
            <a:r>
              <a:rPr lang="en-US" altLang="en-US" b="1" dirty="0">
                <a:solidFill>
                  <a:srgbClr val="E21838"/>
                </a:solidFill>
              </a:rPr>
              <a:t>:</a:t>
            </a:r>
            <a:r>
              <a:rPr lang="vi-VN" altLang="en-US" b="1" dirty="0">
                <a:solidFill>
                  <a:srgbClr val="E21838"/>
                </a:solidFill>
              </a:rPr>
              <a:t> 1.000.000Đ – 5.000.000Đ / MD</a:t>
            </a:r>
            <a:r>
              <a:rPr lang="en-US" altLang="en-US" b="1" dirty="0">
                <a:solidFill>
                  <a:srgbClr val="E21838"/>
                </a:solidFill>
              </a:rPr>
              <a:t> </a:t>
            </a:r>
            <a:r>
              <a:rPr lang="en-US" altLang="en-US" sz="2000" b="1" dirty="0">
                <a:solidFill>
                  <a:srgbClr val="E21838"/>
                </a:solidFill>
              </a:rPr>
              <a:t>TAY VỊN       1.500.000Đ – 2.800.000 / TRÊN M2 BẬC </a:t>
            </a:r>
          </a:p>
        </p:txBody>
      </p:sp>
      <p:sp>
        <p:nvSpPr>
          <p:cNvPr id="7" name="Rectangle 6"/>
          <p:cNvSpPr/>
          <p:nvPr/>
        </p:nvSpPr>
        <p:spPr>
          <a:xfrm>
            <a:off x="695902" y="5437377"/>
            <a:ext cx="8983433" cy="369332"/>
          </a:xfrm>
          <a:prstGeom prst="rect">
            <a:avLst/>
          </a:prstGeom>
        </p:spPr>
        <p:txBody>
          <a:bodyPr wrap="square">
            <a:spAutoFit/>
          </a:bodyPr>
          <a:lstStyle/>
          <a:p>
            <a:r>
              <a:rPr lang="en-US" dirty="0"/>
              <a:t>CTG 03                                 CTG 04                                      CTG 05                                    CTG 06</a:t>
            </a: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8450"/>
          <a:stretch/>
        </p:blipFill>
        <p:spPr>
          <a:xfrm>
            <a:off x="5001331" y="1834814"/>
            <a:ext cx="2185769" cy="3573686"/>
          </a:xfrm>
          <a:prstGeom prst="rect">
            <a:avLst/>
          </a:prstGeom>
        </p:spPr>
      </p:pic>
      <p:pic>
        <p:nvPicPr>
          <p:cNvPr id="10" name="Picture 9" descr="A black and yellow logo&#10;&#10;AI-generated content may be incorrect.">
            <a:extLst>
              <a:ext uri="{FF2B5EF4-FFF2-40B4-BE49-F238E27FC236}">
                <a16:creationId xmlns:a16="http://schemas.microsoft.com/office/drawing/2014/main" id="{D1FB23D3-9161-0309-BD22-5AF003227D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355527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803077" y="709998"/>
            <a:ext cx="11486030" cy="1325563"/>
          </a:xfrm>
        </p:spPr>
        <p:txBody>
          <a:bodyPr>
            <a:normAutofit/>
          </a:bodyPr>
          <a:lstStyle/>
          <a:p>
            <a:r>
              <a:rPr lang="en-US" altLang="en-US" sz="4000" dirty="0">
                <a:solidFill>
                  <a:srgbClr val="FF0000"/>
                </a:solidFill>
              </a:rPr>
              <a:t>  </a:t>
            </a:r>
          </a:p>
        </p:txBody>
      </p:sp>
      <p:sp>
        <p:nvSpPr>
          <p:cNvPr id="7" name="Slide Number Placeholder 6"/>
          <p:cNvSpPr>
            <a:spLocks noGrp="1"/>
          </p:cNvSpPr>
          <p:nvPr>
            <p:ph type="sldNum" sz="quarter" idx="12"/>
          </p:nvPr>
        </p:nvSpPr>
        <p:spPr/>
        <p:txBody>
          <a:bodyPr/>
          <a:lstStyle/>
          <a:p>
            <a:fld id="{4652A4EE-FA19-4E06-9114-B3E521E29519}" type="slidenum">
              <a:rPr lang="en-US" smtClean="0"/>
              <a:t>11</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79328" y="237198"/>
            <a:ext cx="6746472"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 CẦU THANG SẮT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282" t="3655" r="20701" b="9058"/>
          <a:stretch/>
        </p:blipFill>
        <p:spPr>
          <a:xfrm>
            <a:off x="2617846" y="1417435"/>
            <a:ext cx="2235171" cy="38815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2728" y="1413120"/>
            <a:ext cx="2791372" cy="387669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022" y="1396973"/>
            <a:ext cx="1991224" cy="3892846"/>
          </a:xfrm>
          <a:prstGeom prst="rect">
            <a:avLst/>
          </a:prstGeom>
        </p:spPr>
      </p:pic>
      <p:sp>
        <p:nvSpPr>
          <p:cNvPr id="3" name="Rectangle 2"/>
          <p:cNvSpPr/>
          <p:nvPr/>
        </p:nvSpPr>
        <p:spPr>
          <a:xfrm>
            <a:off x="2606794" y="6063584"/>
            <a:ext cx="4907113" cy="461665"/>
          </a:xfrm>
          <a:prstGeom prst="rect">
            <a:avLst/>
          </a:prstGeom>
        </p:spPr>
        <p:txBody>
          <a:bodyPr wrap="none">
            <a:spAutoFit/>
          </a:bodyPr>
          <a:lstStyle/>
          <a:p>
            <a:r>
              <a:rPr lang="vi-VN" altLang="en-US" sz="2400" b="1" dirty="0">
                <a:solidFill>
                  <a:srgbClr val="E21838"/>
                </a:solidFill>
              </a:rPr>
              <a:t>GIÁ</a:t>
            </a:r>
            <a:r>
              <a:rPr lang="en-US" altLang="en-US" sz="2400" b="1" dirty="0">
                <a:solidFill>
                  <a:srgbClr val="E21838"/>
                </a:solidFill>
              </a:rPr>
              <a:t>:</a:t>
            </a:r>
            <a:r>
              <a:rPr lang="vi-VN" altLang="en-US" sz="2400" b="1" dirty="0">
                <a:solidFill>
                  <a:srgbClr val="E21838"/>
                </a:solidFill>
              </a:rPr>
              <a:t> 900.000Đ – 1.600.000Đ / MD</a:t>
            </a:r>
            <a:endParaRPr lang="en-US" altLang="en-US" sz="2400" b="1" dirty="0">
              <a:solidFill>
                <a:srgbClr val="E21838"/>
              </a:solidFill>
            </a:endParaRPr>
          </a:p>
        </p:txBody>
      </p:sp>
      <p:sp>
        <p:nvSpPr>
          <p:cNvPr id="6" name="Rectangle 5"/>
          <p:cNvSpPr/>
          <p:nvPr/>
        </p:nvSpPr>
        <p:spPr>
          <a:xfrm>
            <a:off x="907869" y="5408423"/>
            <a:ext cx="8693331" cy="369332"/>
          </a:xfrm>
          <a:prstGeom prst="rect">
            <a:avLst/>
          </a:prstGeom>
        </p:spPr>
        <p:txBody>
          <a:bodyPr wrap="square">
            <a:spAutoFit/>
          </a:bodyPr>
          <a:lstStyle/>
          <a:p>
            <a:r>
              <a:rPr lang="en-US" dirty="0"/>
              <a:t>CTS 02                                   CTS 03                                        CTS 04                                    CTS 05</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6472" y="4829826"/>
            <a:ext cx="1234460" cy="51592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433" y="1413120"/>
            <a:ext cx="2266283" cy="3876699"/>
          </a:xfrm>
          <a:prstGeom prst="rect">
            <a:avLst/>
          </a:prstGeom>
        </p:spPr>
      </p:pic>
      <p:pic>
        <p:nvPicPr>
          <p:cNvPr id="9" name="Picture 8" descr="A black and yellow logo&#10;&#10;AI-generated content may be incorrect.">
            <a:extLst>
              <a:ext uri="{FF2B5EF4-FFF2-40B4-BE49-F238E27FC236}">
                <a16:creationId xmlns:a16="http://schemas.microsoft.com/office/drawing/2014/main" id="{3D0498CC-E20F-D661-2F51-DE281CAB56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1912530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803077" y="709998"/>
            <a:ext cx="11486030" cy="1325563"/>
          </a:xfrm>
        </p:spPr>
        <p:txBody>
          <a:bodyPr>
            <a:normAutofit/>
          </a:bodyPr>
          <a:lstStyle/>
          <a:p>
            <a:r>
              <a:rPr lang="en-US" altLang="en-US" sz="4000" dirty="0">
                <a:solidFill>
                  <a:srgbClr val="FF0000"/>
                </a:solidFill>
              </a:rPr>
              <a:t>  </a:t>
            </a:r>
          </a:p>
        </p:txBody>
      </p:sp>
      <p:sp>
        <p:nvSpPr>
          <p:cNvPr id="5" name="Slide Number Placeholder 4"/>
          <p:cNvSpPr>
            <a:spLocks noGrp="1"/>
          </p:cNvSpPr>
          <p:nvPr>
            <p:ph type="sldNum" sz="quarter" idx="12"/>
          </p:nvPr>
        </p:nvSpPr>
        <p:spPr/>
        <p:txBody>
          <a:bodyPr/>
          <a:lstStyle/>
          <a:p>
            <a:fld id="{4652A4EE-FA19-4E06-9114-B3E521E29519}" type="slidenum">
              <a:rPr lang="en-US" smtClean="0"/>
              <a:t>12</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52968" y="955911"/>
            <a:ext cx="6703101"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 CẦU THANG KÍNH</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9938" y="2177398"/>
            <a:ext cx="2221073" cy="296143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1646" y="2177398"/>
            <a:ext cx="2221074" cy="296143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608" y="2177398"/>
            <a:ext cx="2211820" cy="296143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8229" y="2177398"/>
            <a:ext cx="2221074" cy="2961432"/>
          </a:xfrm>
          <a:prstGeom prst="rect">
            <a:avLst/>
          </a:prstGeom>
        </p:spPr>
      </p:pic>
      <p:sp>
        <p:nvSpPr>
          <p:cNvPr id="2" name="Rectangle 1"/>
          <p:cNvSpPr/>
          <p:nvPr/>
        </p:nvSpPr>
        <p:spPr>
          <a:xfrm>
            <a:off x="2358142" y="6003847"/>
            <a:ext cx="5174815" cy="523220"/>
          </a:xfrm>
          <a:prstGeom prst="rect">
            <a:avLst/>
          </a:prstGeom>
        </p:spPr>
        <p:txBody>
          <a:bodyPr wrap="none">
            <a:spAutoFit/>
          </a:bodyPr>
          <a:lstStyle/>
          <a:p>
            <a:r>
              <a:rPr lang="vi-VN" altLang="en-US" sz="2400" b="1" dirty="0">
                <a:solidFill>
                  <a:srgbClr val="E21838"/>
                </a:solidFill>
              </a:rPr>
              <a:t>GIÁ</a:t>
            </a:r>
            <a:r>
              <a:rPr lang="en-US" altLang="en-US" sz="2400" b="1" dirty="0">
                <a:solidFill>
                  <a:srgbClr val="E21838"/>
                </a:solidFill>
              </a:rPr>
              <a:t>:</a:t>
            </a:r>
            <a:r>
              <a:rPr lang="vi-VN" altLang="en-US" sz="2400" b="1" dirty="0">
                <a:solidFill>
                  <a:srgbClr val="E21838"/>
                </a:solidFill>
              </a:rPr>
              <a:t> 1.</a:t>
            </a:r>
            <a:r>
              <a:rPr lang="en-US" altLang="en-US" sz="2800" b="1" dirty="0">
                <a:solidFill>
                  <a:srgbClr val="E21838"/>
                </a:solidFill>
              </a:rPr>
              <a:t>2</a:t>
            </a:r>
            <a:r>
              <a:rPr lang="vi-VN" altLang="en-US" sz="2400" b="1" dirty="0">
                <a:solidFill>
                  <a:srgbClr val="E21838"/>
                </a:solidFill>
              </a:rPr>
              <a:t>00.000Đ – 1.700.000Đ / MD</a:t>
            </a:r>
            <a:endParaRPr lang="en-US" altLang="en-US" sz="2400" b="1" dirty="0">
              <a:solidFill>
                <a:srgbClr val="E21838"/>
              </a:solidFill>
            </a:endParaRPr>
          </a:p>
        </p:txBody>
      </p:sp>
      <p:sp>
        <p:nvSpPr>
          <p:cNvPr id="3" name="Rectangle 2"/>
          <p:cNvSpPr/>
          <p:nvPr/>
        </p:nvSpPr>
        <p:spPr>
          <a:xfrm>
            <a:off x="923504" y="5210420"/>
            <a:ext cx="8103309" cy="369332"/>
          </a:xfrm>
          <a:prstGeom prst="rect">
            <a:avLst/>
          </a:prstGeom>
        </p:spPr>
        <p:txBody>
          <a:bodyPr wrap="none">
            <a:spAutoFit/>
          </a:bodyPr>
          <a:lstStyle/>
          <a:p>
            <a:r>
              <a:rPr lang="en-US" dirty="0"/>
              <a:t>CTK 02                                   CTK 03                               CTK 04                                 CTK 05</a:t>
            </a:r>
          </a:p>
        </p:txBody>
      </p:sp>
      <p:pic>
        <p:nvPicPr>
          <p:cNvPr id="7" name="Picture 6" descr="A black and yellow logo&#10;&#10;AI-generated content may be incorrect.">
            <a:extLst>
              <a:ext uri="{FF2B5EF4-FFF2-40B4-BE49-F238E27FC236}">
                <a16:creationId xmlns:a16="http://schemas.microsoft.com/office/drawing/2014/main" id="{F092D7C6-974D-85F1-85B5-3C448F23DD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1572465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803077" y="824201"/>
            <a:ext cx="11486030" cy="1325563"/>
          </a:xfrm>
        </p:spPr>
        <p:txBody>
          <a:bodyPr>
            <a:normAutofit/>
          </a:bodyPr>
          <a:lstStyle/>
          <a:p>
            <a:r>
              <a:rPr lang="en-US" altLang="en-US" sz="4000" dirty="0">
                <a:solidFill>
                  <a:srgbClr val="FF0000"/>
                </a:solidFill>
              </a:rPr>
              <a:t>  </a:t>
            </a:r>
          </a:p>
        </p:txBody>
      </p:sp>
      <p:sp>
        <p:nvSpPr>
          <p:cNvPr id="7" name="Slide Number Placeholder 6"/>
          <p:cNvSpPr>
            <a:spLocks noGrp="1"/>
          </p:cNvSpPr>
          <p:nvPr>
            <p:ph type="sldNum" sz="quarter" idx="12"/>
          </p:nvPr>
        </p:nvSpPr>
        <p:spPr/>
        <p:txBody>
          <a:bodyPr/>
          <a:lstStyle/>
          <a:p>
            <a:fld id="{4652A4EE-FA19-4E06-9114-B3E521E29519}" type="slidenum">
              <a:rPr lang="en-US" smtClean="0"/>
              <a:t>13</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62562" y="198855"/>
            <a:ext cx="5410776"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 CẦU THANG NHẬP KHẨU</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525" y="1390436"/>
            <a:ext cx="1777319" cy="379794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2342"/>
          <a:stretch/>
        </p:blipFill>
        <p:spPr>
          <a:xfrm>
            <a:off x="462106" y="1408740"/>
            <a:ext cx="2202254" cy="377964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2062" y="1390436"/>
            <a:ext cx="2218147" cy="3790690"/>
          </a:xfrm>
          <a:prstGeom prst="rect">
            <a:avLst/>
          </a:prstGeom>
        </p:spPr>
      </p:pic>
      <p:sp>
        <p:nvSpPr>
          <p:cNvPr id="3" name="Rectangle 2"/>
          <p:cNvSpPr/>
          <p:nvPr/>
        </p:nvSpPr>
        <p:spPr>
          <a:xfrm>
            <a:off x="2312126" y="5816448"/>
            <a:ext cx="5630091" cy="461665"/>
          </a:xfrm>
          <a:prstGeom prst="rect">
            <a:avLst/>
          </a:prstGeom>
        </p:spPr>
        <p:txBody>
          <a:bodyPr wrap="square">
            <a:spAutoFit/>
          </a:bodyPr>
          <a:lstStyle/>
          <a:p>
            <a:r>
              <a:rPr lang="vi-VN" altLang="en-US" sz="2400" b="1" dirty="0">
                <a:solidFill>
                  <a:srgbClr val="E21838"/>
                </a:solidFill>
              </a:rPr>
              <a:t>GIÁ</a:t>
            </a:r>
            <a:r>
              <a:rPr lang="en-US" altLang="en-US" sz="2400" b="1" dirty="0">
                <a:solidFill>
                  <a:srgbClr val="E21838"/>
                </a:solidFill>
              </a:rPr>
              <a:t>:</a:t>
            </a:r>
            <a:r>
              <a:rPr lang="vi-VN" altLang="en-US" sz="2400" b="1" dirty="0">
                <a:solidFill>
                  <a:srgbClr val="E21838"/>
                </a:solidFill>
              </a:rPr>
              <a:t> 2.000.000Đ – 5.000.000Đ / MD</a:t>
            </a:r>
            <a:endParaRPr lang="en-US" altLang="en-US" sz="2400" b="1" dirty="0">
              <a:solidFill>
                <a:srgbClr val="E21838"/>
              </a:solidFill>
            </a:endParaRPr>
          </a:p>
        </p:txBody>
      </p:sp>
      <p:sp>
        <p:nvSpPr>
          <p:cNvPr id="6" name="Rectangle 5"/>
          <p:cNvSpPr/>
          <p:nvPr/>
        </p:nvSpPr>
        <p:spPr>
          <a:xfrm>
            <a:off x="1182420" y="5327145"/>
            <a:ext cx="7540847" cy="369332"/>
          </a:xfrm>
          <a:prstGeom prst="rect">
            <a:avLst/>
          </a:prstGeom>
        </p:spPr>
        <p:txBody>
          <a:bodyPr wrap="none">
            <a:spAutoFit/>
          </a:bodyPr>
          <a:lstStyle/>
          <a:p>
            <a:r>
              <a:rPr lang="en-US" dirty="0"/>
              <a:t>NK 01                              NK 02                             NK 03                                  NK 04</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1424" b="7389"/>
          <a:stretch/>
        </p:blipFill>
        <p:spPr>
          <a:xfrm>
            <a:off x="4716582" y="1384663"/>
            <a:ext cx="2129741" cy="3822511"/>
          </a:xfrm>
          <a:prstGeom prst="rect">
            <a:avLst/>
          </a:prstGeom>
        </p:spPr>
      </p:pic>
      <p:pic>
        <p:nvPicPr>
          <p:cNvPr id="9" name="Picture 8" descr="A black and yellow logo&#10;&#10;AI-generated content may be incorrect.">
            <a:extLst>
              <a:ext uri="{FF2B5EF4-FFF2-40B4-BE49-F238E27FC236}">
                <a16:creationId xmlns:a16="http://schemas.microsoft.com/office/drawing/2014/main" id="{E802F68F-6B6A-5560-D48F-FDDA511636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1124596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803077" y="709998"/>
            <a:ext cx="11486030" cy="1325563"/>
          </a:xfrm>
        </p:spPr>
        <p:txBody>
          <a:bodyPr>
            <a:normAutofit/>
          </a:bodyPr>
          <a:lstStyle/>
          <a:p>
            <a:r>
              <a:rPr lang="en-US" altLang="en-US" sz="4000" dirty="0">
                <a:solidFill>
                  <a:srgbClr val="FF0000"/>
                </a:solidFill>
              </a:rPr>
              <a:t>  </a:t>
            </a:r>
          </a:p>
        </p:txBody>
      </p:sp>
      <p:sp>
        <p:nvSpPr>
          <p:cNvPr id="6" name="Slide Number Placeholder 5"/>
          <p:cNvSpPr>
            <a:spLocks noGrp="1"/>
          </p:cNvSpPr>
          <p:nvPr>
            <p:ph type="sldNum" sz="quarter" idx="12"/>
          </p:nvPr>
        </p:nvSpPr>
        <p:spPr/>
        <p:txBody>
          <a:bodyPr/>
          <a:lstStyle/>
          <a:p>
            <a:fld id="{4652A4EE-FA19-4E06-9114-B3E521E29519}" type="slidenum">
              <a:rPr lang="en-US" smtClean="0"/>
              <a:t>14</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74520" y="176187"/>
            <a:ext cx="5673137"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 CẦU THANG XƯƠNG SẮT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872" y="1748368"/>
            <a:ext cx="2592323" cy="345643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5390" r="10736"/>
          <a:stretch/>
        </p:blipFill>
        <p:spPr>
          <a:xfrm>
            <a:off x="7727775" y="1758119"/>
            <a:ext cx="2068758" cy="344668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6520" y="1737263"/>
            <a:ext cx="2600652" cy="3467536"/>
          </a:xfrm>
          <a:prstGeom prst="rect">
            <a:avLst/>
          </a:prstGeom>
        </p:spPr>
      </p:pic>
      <p:pic>
        <p:nvPicPr>
          <p:cNvPr id="1026" name="Picture 2" descr="C:\Users\admin\AppData\Local\ZaloPC\283671598480199460\ZaloDownloads\picture\8282730178865980217\z5399061707792_bf142edc720ead278adeae6e65d4c1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04" y="1770024"/>
            <a:ext cx="2294665" cy="34466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52530" y="5860180"/>
            <a:ext cx="5174815" cy="523220"/>
          </a:xfrm>
          <a:prstGeom prst="rect">
            <a:avLst/>
          </a:prstGeom>
        </p:spPr>
        <p:txBody>
          <a:bodyPr wrap="none">
            <a:spAutoFit/>
          </a:bodyPr>
          <a:lstStyle/>
          <a:p>
            <a:r>
              <a:rPr lang="vi-VN" altLang="en-US" sz="2400" b="1" dirty="0">
                <a:solidFill>
                  <a:srgbClr val="E21838"/>
                </a:solidFill>
              </a:rPr>
              <a:t>GIÁ</a:t>
            </a:r>
            <a:r>
              <a:rPr lang="en-US" altLang="en-US" sz="2400" b="1" dirty="0">
                <a:solidFill>
                  <a:srgbClr val="E21838"/>
                </a:solidFill>
              </a:rPr>
              <a:t>:</a:t>
            </a:r>
            <a:r>
              <a:rPr lang="vi-VN" altLang="en-US" sz="2400" b="1" dirty="0">
                <a:solidFill>
                  <a:srgbClr val="E21838"/>
                </a:solidFill>
              </a:rPr>
              <a:t> 1.</a:t>
            </a:r>
            <a:r>
              <a:rPr lang="en-US" altLang="en-US" sz="2800" b="1" dirty="0">
                <a:solidFill>
                  <a:srgbClr val="E21838"/>
                </a:solidFill>
              </a:rPr>
              <a:t>5</a:t>
            </a:r>
            <a:r>
              <a:rPr lang="vi-VN" altLang="en-US" sz="2400" b="1" dirty="0">
                <a:solidFill>
                  <a:srgbClr val="E21838"/>
                </a:solidFill>
              </a:rPr>
              <a:t>00.000Đ – 5.000.000Đ / MD</a:t>
            </a:r>
            <a:endParaRPr lang="en-US" altLang="en-US" sz="2400" b="1" dirty="0">
              <a:solidFill>
                <a:srgbClr val="E21838"/>
              </a:solidFill>
            </a:endParaRPr>
          </a:p>
        </p:txBody>
      </p:sp>
      <p:sp>
        <p:nvSpPr>
          <p:cNvPr id="10" name="Rectangle 9"/>
          <p:cNvSpPr/>
          <p:nvPr/>
        </p:nvSpPr>
        <p:spPr>
          <a:xfrm>
            <a:off x="937923" y="5333647"/>
            <a:ext cx="8522526" cy="369332"/>
          </a:xfrm>
          <a:prstGeom prst="rect">
            <a:avLst/>
          </a:prstGeom>
        </p:spPr>
        <p:txBody>
          <a:bodyPr wrap="none">
            <a:spAutoFit/>
          </a:bodyPr>
          <a:lstStyle/>
          <a:p>
            <a:r>
              <a:rPr lang="en-US" dirty="0"/>
              <a:t>XS 01                                       XS 02                                         XS 03                                       XS 04</a:t>
            </a:r>
          </a:p>
        </p:txBody>
      </p:sp>
      <p:pic>
        <p:nvPicPr>
          <p:cNvPr id="7" name="Picture 6" descr="A black and yellow logo&#10;&#10;AI-generated content may be incorrect.">
            <a:extLst>
              <a:ext uri="{FF2B5EF4-FFF2-40B4-BE49-F238E27FC236}">
                <a16:creationId xmlns:a16="http://schemas.microsoft.com/office/drawing/2014/main" id="{2A108A81-F86E-929B-4386-D453A46C78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33873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803077" y="709998"/>
            <a:ext cx="11486030" cy="1325563"/>
          </a:xfrm>
        </p:spPr>
        <p:txBody>
          <a:bodyPr>
            <a:normAutofit/>
          </a:bodyPr>
          <a:lstStyle/>
          <a:p>
            <a:r>
              <a:rPr lang="en-US" altLang="en-US" sz="4000" dirty="0">
                <a:solidFill>
                  <a:srgbClr val="FF0000"/>
                </a:solidFill>
              </a:rPr>
              <a:t>  </a:t>
            </a:r>
          </a:p>
        </p:txBody>
      </p:sp>
      <p:sp>
        <p:nvSpPr>
          <p:cNvPr id="7" name="Slide Number Placeholder 6"/>
          <p:cNvSpPr>
            <a:spLocks noGrp="1"/>
          </p:cNvSpPr>
          <p:nvPr>
            <p:ph type="sldNum" sz="quarter" idx="12"/>
          </p:nvPr>
        </p:nvSpPr>
        <p:spPr/>
        <p:txBody>
          <a:bodyPr/>
          <a:lstStyle/>
          <a:p>
            <a:fld id="{4652A4EE-FA19-4E06-9114-B3E521E29519}" type="slidenum">
              <a:rPr lang="en-US" smtClean="0"/>
              <a:t>15</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0" y="385999"/>
            <a:ext cx="5159829"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 CẦU THANG INOX</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5367" y="1771147"/>
            <a:ext cx="2397088" cy="3200112"/>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422165" y="1771147"/>
            <a:ext cx="2402446" cy="320326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2063" b="3477"/>
          <a:stretch/>
        </p:blipFill>
        <p:spPr>
          <a:xfrm>
            <a:off x="110243" y="1771147"/>
            <a:ext cx="2188735" cy="3203263"/>
          </a:xfrm>
          <a:prstGeom prst="rect">
            <a:avLst/>
          </a:prstGeom>
        </p:spPr>
      </p:pic>
      <p:sp>
        <p:nvSpPr>
          <p:cNvPr id="6" name="Rectangle 5"/>
          <p:cNvSpPr/>
          <p:nvPr/>
        </p:nvSpPr>
        <p:spPr>
          <a:xfrm>
            <a:off x="2338586" y="5644251"/>
            <a:ext cx="4907113" cy="461665"/>
          </a:xfrm>
          <a:prstGeom prst="rect">
            <a:avLst/>
          </a:prstGeom>
        </p:spPr>
        <p:txBody>
          <a:bodyPr wrap="none">
            <a:spAutoFit/>
          </a:bodyPr>
          <a:lstStyle/>
          <a:p>
            <a:r>
              <a:rPr lang="vi-VN" altLang="en-US" sz="2400" b="1" dirty="0">
                <a:solidFill>
                  <a:srgbClr val="E21838"/>
                </a:solidFill>
              </a:rPr>
              <a:t>GIÁ</a:t>
            </a:r>
            <a:r>
              <a:rPr lang="en-US" altLang="en-US" sz="2400" b="1" dirty="0">
                <a:solidFill>
                  <a:srgbClr val="E21838"/>
                </a:solidFill>
              </a:rPr>
              <a:t>:</a:t>
            </a:r>
            <a:r>
              <a:rPr lang="vi-VN" altLang="en-US" sz="2400" b="1" dirty="0">
                <a:solidFill>
                  <a:srgbClr val="E21838"/>
                </a:solidFill>
              </a:rPr>
              <a:t> 800.000Đ – 1.100.000Đ / MD</a:t>
            </a:r>
            <a:endParaRPr lang="en-US" altLang="en-US" sz="2400" b="1" dirty="0">
              <a:solidFill>
                <a:srgbClr val="E21838"/>
              </a:solidFill>
            </a:endParaRPr>
          </a:p>
        </p:txBody>
      </p:sp>
      <p:sp>
        <p:nvSpPr>
          <p:cNvPr id="11" name="Rectangle 10"/>
          <p:cNvSpPr/>
          <p:nvPr/>
        </p:nvSpPr>
        <p:spPr>
          <a:xfrm>
            <a:off x="714428" y="5083195"/>
            <a:ext cx="8510535" cy="369332"/>
          </a:xfrm>
          <a:prstGeom prst="rect">
            <a:avLst/>
          </a:prstGeom>
        </p:spPr>
        <p:txBody>
          <a:bodyPr wrap="none">
            <a:spAutoFit/>
          </a:bodyPr>
          <a:lstStyle/>
          <a:p>
            <a:r>
              <a:rPr lang="en-US" dirty="0"/>
              <a:t>INOX 01                                 INOX 02                                 INOX 03                                 INOX 04</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0376" y="1771147"/>
            <a:ext cx="2400899" cy="3200112"/>
          </a:xfrm>
          <a:prstGeom prst="rect">
            <a:avLst/>
          </a:prstGeom>
        </p:spPr>
      </p:pic>
      <p:pic>
        <p:nvPicPr>
          <p:cNvPr id="8" name="Picture 7" descr="A black and yellow logo&#10;&#10;AI-generated content may be incorrect.">
            <a:extLst>
              <a:ext uri="{FF2B5EF4-FFF2-40B4-BE49-F238E27FC236}">
                <a16:creationId xmlns:a16="http://schemas.microsoft.com/office/drawing/2014/main" id="{1AF56988-5F1A-975F-D02A-13784E2D93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2588804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803077" y="709998"/>
            <a:ext cx="11486030" cy="1325563"/>
          </a:xfrm>
        </p:spPr>
        <p:txBody>
          <a:bodyPr>
            <a:normAutofit/>
          </a:bodyPr>
          <a:lstStyle/>
          <a:p>
            <a:r>
              <a:rPr lang="en-US" altLang="en-US" sz="4000" dirty="0">
                <a:solidFill>
                  <a:srgbClr val="FF0000"/>
                </a:solidFill>
              </a:rPr>
              <a:t>  </a:t>
            </a:r>
          </a:p>
        </p:txBody>
      </p:sp>
      <p:sp>
        <p:nvSpPr>
          <p:cNvPr id="7" name="Slide Number Placeholder 6"/>
          <p:cNvSpPr>
            <a:spLocks noGrp="1"/>
          </p:cNvSpPr>
          <p:nvPr>
            <p:ph type="sldNum" sz="quarter" idx="12"/>
          </p:nvPr>
        </p:nvSpPr>
        <p:spPr/>
        <p:txBody>
          <a:bodyPr/>
          <a:lstStyle/>
          <a:p>
            <a:fld id="{4652A4EE-FA19-4E06-9114-B3E521E29519}" type="slidenum">
              <a:rPr lang="en-US" smtClean="0"/>
              <a:t>16</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0" y="440653"/>
            <a:ext cx="5564777"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 CỬA CỔNG SẮT, MÁI KÍNH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380" y="1941698"/>
            <a:ext cx="3107519" cy="349078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3229"/>
          <a:stretch/>
        </p:blipFill>
        <p:spPr>
          <a:xfrm flipH="1">
            <a:off x="6938174" y="2015612"/>
            <a:ext cx="2889448" cy="3342951"/>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b="18593"/>
          <a:stretch/>
        </p:blipFill>
        <p:spPr>
          <a:xfrm>
            <a:off x="59871" y="2163442"/>
            <a:ext cx="3593795" cy="2925611"/>
          </a:xfrm>
          <a:prstGeom prst="rect">
            <a:avLst/>
          </a:prstGeom>
        </p:spPr>
      </p:pic>
      <p:sp>
        <p:nvSpPr>
          <p:cNvPr id="6" name="Rectangle 5"/>
          <p:cNvSpPr/>
          <p:nvPr/>
        </p:nvSpPr>
        <p:spPr>
          <a:xfrm>
            <a:off x="2378179" y="6094742"/>
            <a:ext cx="5123518" cy="523220"/>
          </a:xfrm>
          <a:prstGeom prst="rect">
            <a:avLst/>
          </a:prstGeom>
        </p:spPr>
        <p:txBody>
          <a:bodyPr wrap="none">
            <a:spAutoFit/>
          </a:bodyPr>
          <a:lstStyle/>
          <a:p>
            <a:r>
              <a:rPr lang="vi-VN" altLang="en-US" sz="2400" b="1" dirty="0">
                <a:solidFill>
                  <a:srgbClr val="E21838"/>
                </a:solidFill>
              </a:rPr>
              <a:t>GIÁ</a:t>
            </a:r>
            <a:r>
              <a:rPr lang="en-US" altLang="en-US" sz="2400" b="1" dirty="0">
                <a:solidFill>
                  <a:srgbClr val="E21838"/>
                </a:solidFill>
              </a:rPr>
              <a:t>:</a:t>
            </a:r>
            <a:r>
              <a:rPr lang="vi-VN" altLang="en-US" sz="2400" b="1" dirty="0">
                <a:solidFill>
                  <a:srgbClr val="E21838"/>
                </a:solidFill>
              </a:rPr>
              <a:t> 1.</a:t>
            </a:r>
            <a:r>
              <a:rPr lang="en-US" altLang="en-US" sz="2800" b="1" dirty="0">
                <a:solidFill>
                  <a:srgbClr val="E21838"/>
                </a:solidFill>
              </a:rPr>
              <a:t>6</a:t>
            </a:r>
            <a:r>
              <a:rPr lang="vi-VN" altLang="en-US" sz="2400" b="1" dirty="0">
                <a:solidFill>
                  <a:srgbClr val="E21838"/>
                </a:solidFill>
              </a:rPr>
              <a:t>00.000Đ – 3.000.000Đ / M2</a:t>
            </a:r>
            <a:endParaRPr lang="en-US" altLang="en-US" sz="2400" b="1" dirty="0">
              <a:solidFill>
                <a:srgbClr val="E21838"/>
              </a:solidFill>
            </a:endParaRPr>
          </a:p>
        </p:txBody>
      </p:sp>
      <p:sp>
        <p:nvSpPr>
          <p:cNvPr id="3" name="Rectangle 2"/>
          <p:cNvSpPr/>
          <p:nvPr/>
        </p:nvSpPr>
        <p:spPr>
          <a:xfrm>
            <a:off x="1142692" y="5673921"/>
            <a:ext cx="8133958" cy="369332"/>
          </a:xfrm>
          <a:prstGeom prst="rect">
            <a:avLst/>
          </a:prstGeom>
        </p:spPr>
        <p:txBody>
          <a:bodyPr wrap="none">
            <a:spAutoFit/>
          </a:bodyPr>
          <a:lstStyle/>
          <a:p>
            <a:r>
              <a:rPr lang="en-US" dirty="0"/>
              <a:t>CSMK 01                                                     CSMK 02                                              CSMK 03</a:t>
            </a:r>
          </a:p>
        </p:txBody>
      </p:sp>
      <p:pic>
        <p:nvPicPr>
          <p:cNvPr id="8" name="Picture 7" descr="A black and yellow logo&#10;&#10;AI-generated content may be incorrect.">
            <a:extLst>
              <a:ext uri="{FF2B5EF4-FFF2-40B4-BE49-F238E27FC236}">
                <a16:creationId xmlns:a16="http://schemas.microsoft.com/office/drawing/2014/main" id="{DF6470C9-C3D4-F972-2964-0AA543E35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2393091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803077" y="709998"/>
            <a:ext cx="11486030" cy="1325563"/>
          </a:xfrm>
        </p:spPr>
        <p:txBody>
          <a:bodyPr>
            <a:normAutofit/>
          </a:bodyPr>
          <a:lstStyle/>
          <a:p>
            <a:r>
              <a:rPr lang="en-US" altLang="en-US" sz="4000" dirty="0">
                <a:solidFill>
                  <a:srgbClr val="FF0000"/>
                </a:solidFill>
              </a:rPr>
              <a:t>  </a:t>
            </a:r>
          </a:p>
        </p:txBody>
      </p:sp>
      <p:sp>
        <p:nvSpPr>
          <p:cNvPr id="2" name="Slide Number Placeholder 1"/>
          <p:cNvSpPr>
            <a:spLocks noGrp="1"/>
          </p:cNvSpPr>
          <p:nvPr>
            <p:ph type="sldNum" sz="quarter" idx="12"/>
          </p:nvPr>
        </p:nvSpPr>
        <p:spPr/>
        <p:txBody>
          <a:bodyPr/>
          <a:lstStyle/>
          <a:p>
            <a:fld id="{4652A4EE-FA19-4E06-9114-B3E521E29519}" type="slidenum">
              <a:rPr lang="en-US" smtClean="0"/>
              <a:t>17</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85553" y="468981"/>
            <a:ext cx="4989962" cy="9736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 BAN CÔNG, HÀNG RÀO KÍNH, SẮT</a:t>
            </a:r>
          </a:p>
        </p:txBody>
      </p:sp>
      <p:sp>
        <p:nvSpPr>
          <p:cNvPr id="6" name="Rectangle 5"/>
          <p:cNvSpPr/>
          <p:nvPr/>
        </p:nvSpPr>
        <p:spPr>
          <a:xfrm>
            <a:off x="2313126" y="6119411"/>
            <a:ext cx="4902304" cy="523220"/>
          </a:xfrm>
          <a:prstGeom prst="rect">
            <a:avLst/>
          </a:prstGeom>
        </p:spPr>
        <p:txBody>
          <a:bodyPr wrap="none">
            <a:spAutoFit/>
          </a:bodyPr>
          <a:lstStyle/>
          <a:p>
            <a:r>
              <a:rPr lang="vi-VN" altLang="en-US" sz="2400" b="1" dirty="0">
                <a:solidFill>
                  <a:srgbClr val="E21838"/>
                </a:solidFill>
              </a:rPr>
              <a:t>GIÁ</a:t>
            </a:r>
            <a:r>
              <a:rPr lang="en-US" altLang="en-US" sz="2400" b="1" dirty="0">
                <a:solidFill>
                  <a:srgbClr val="E21838"/>
                </a:solidFill>
              </a:rPr>
              <a:t>:</a:t>
            </a:r>
            <a:r>
              <a:rPr lang="vi-VN" altLang="en-US" sz="2400" b="1" dirty="0">
                <a:solidFill>
                  <a:srgbClr val="E21838"/>
                </a:solidFill>
              </a:rPr>
              <a:t> </a:t>
            </a:r>
            <a:r>
              <a:rPr lang="en-US" altLang="en-US" sz="2800" b="1" dirty="0">
                <a:solidFill>
                  <a:srgbClr val="E21838"/>
                </a:solidFill>
              </a:rPr>
              <a:t>9</a:t>
            </a:r>
            <a:r>
              <a:rPr lang="vi-VN" altLang="en-US" sz="2400" b="1" dirty="0">
                <a:solidFill>
                  <a:srgbClr val="E21838"/>
                </a:solidFill>
              </a:rPr>
              <a:t>00.000Đ – 1.</a:t>
            </a:r>
            <a:r>
              <a:rPr lang="en-US" altLang="en-US" sz="2800" b="1" dirty="0">
                <a:solidFill>
                  <a:srgbClr val="E21838"/>
                </a:solidFill>
              </a:rPr>
              <a:t>7</a:t>
            </a:r>
            <a:r>
              <a:rPr lang="vi-VN" altLang="en-US" sz="2400" b="1" dirty="0">
                <a:solidFill>
                  <a:srgbClr val="E21838"/>
                </a:solidFill>
              </a:rPr>
              <a:t>00.000Đ / MD</a:t>
            </a:r>
            <a:endParaRPr lang="en-US" altLang="en-US" sz="2400" b="1" dirty="0">
              <a:solidFill>
                <a:srgbClr val="E21838"/>
              </a:solidFill>
            </a:endParaRPr>
          </a:p>
        </p:txBody>
      </p:sp>
      <p:sp>
        <p:nvSpPr>
          <p:cNvPr id="11" name="Rectangle 10"/>
          <p:cNvSpPr/>
          <p:nvPr/>
        </p:nvSpPr>
        <p:spPr>
          <a:xfrm>
            <a:off x="1134188" y="5671233"/>
            <a:ext cx="8053808" cy="369332"/>
          </a:xfrm>
          <a:prstGeom prst="rect">
            <a:avLst/>
          </a:prstGeom>
        </p:spPr>
        <p:txBody>
          <a:bodyPr wrap="none">
            <a:spAutoFit/>
          </a:bodyPr>
          <a:lstStyle/>
          <a:p>
            <a:r>
              <a:rPr lang="en-US" dirty="0"/>
              <a:t>BC 01                                                         HR 01                                                     BC03     </a:t>
            </a:r>
          </a:p>
        </p:txBody>
      </p:sp>
      <p:pic>
        <p:nvPicPr>
          <p:cNvPr id="13" name="Picture 12"/>
          <p:cNvPicPr>
            <a:picLocks noChangeAspect="1"/>
          </p:cNvPicPr>
          <p:nvPr/>
        </p:nvPicPr>
        <p:blipFill>
          <a:blip r:embed="rId3"/>
          <a:stretch>
            <a:fillRect/>
          </a:stretch>
        </p:blipFill>
        <p:spPr>
          <a:xfrm>
            <a:off x="185553" y="2461045"/>
            <a:ext cx="3104369" cy="3104369"/>
          </a:xfrm>
          <a:prstGeom prst="rect">
            <a:avLst/>
          </a:prstGeom>
        </p:spPr>
      </p:pic>
      <p:pic>
        <p:nvPicPr>
          <p:cNvPr id="14" name="Picture 13"/>
          <p:cNvPicPr>
            <a:picLocks noChangeAspect="1"/>
          </p:cNvPicPr>
          <p:nvPr/>
        </p:nvPicPr>
        <p:blipFill rotWithShape="1">
          <a:blip r:embed="rId4"/>
          <a:srcRect t="1270" b="5091"/>
          <a:stretch/>
        </p:blipFill>
        <p:spPr>
          <a:xfrm>
            <a:off x="3321590" y="2452644"/>
            <a:ext cx="3366593" cy="1350299"/>
          </a:xfrm>
          <a:prstGeom prst="rect">
            <a:avLst/>
          </a:prstGeom>
        </p:spPr>
      </p:pic>
      <p:pic>
        <p:nvPicPr>
          <p:cNvPr id="15" name="Picture 14"/>
          <p:cNvPicPr>
            <a:picLocks noChangeAspect="1"/>
          </p:cNvPicPr>
          <p:nvPr/>
        </p:nvPicPr>
        <p:blipFill>
          <a:blip r:embed="rId5"/>
          <a:stretch>
            <a:fillRect/>
          </a:stretch>
        </p:blipFill>
        <p:spPr>
          <a:xfrm>
            <a:off x="6719851" y="2419426"/>
            <a:ext cx="3059306" cy="3145987"/>
          </a:xfrm>
          <a:prstGeom prst="rect">
            <a:avLst/>
          </a:prstGeom>
        </p:spPr>
      </p:pic>
      <p:pic>
        <p:nvPicPr>
          <p:cNvPr id="1026" name="Picture 2" descr="C:\Users\admin\AppData\Local\ZaloPC\283671598480199460\ZaloDownloads\picture\4576773104251166536\z5453944505103_7743577c0467c8051460d90223adeaad.jpg"/>
          <p:cNvPicPr>
            <a:picLocks noChangeAspect="1" noChangeArrowheads="1"/>
          </p:cNvPicPr>
          <p:nvPr/>
        </p:nvPicPr>
        <p:blipFill rotWithShape="1">
          <a:blip r:embed="rId6">
            <a:extLst>
              <a:ext uri="{28A0092B-C50C-407E-A947-70E740481C1C}">
                <a14:useLocalDpi xmlns:a14="http://schemas.microsoft.com/office/drawing/2010/main" val="0"/>
              </a:ext>
            </a:extLst>
          </a:blip>
          <a:srcRect l="1828" t="14949" r="-1828" b="13324"/>
          <a:stretch/>
        </p:blipFill>
        <p:spPr bwMode="auto">
          <a:xfrm>
            <a:off x="3312481" y="3892732"/>
            <a:ext cx="3484870" cy="167268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616771" y="2031037"/>
            <a:ext cx="720069" cy="369332"/>
          </a:xfrm>
          <a:prstGeom prst="rect">
            <a:avLst/>
          </a:prstGeom>
        </p:spPr>
        <p:txBody>
          <a:bodyPr wrap="none">
            <a:spAutoFit/>
          </a:bodyPr>
          <a:lstStyle/>
          <a:p>
            <a:r>
              <a:rPr lang="en-US" dirty="0"/>
              <a:t>BC 02</a:t>
            </a:r>
          </a:p>
        </p:txBody>
      </p:sp>
      <p:pic>
        <p:nvPicPr>
          <p:cNvPr id="3" name="Picture 2" descr="A black and yellow logo&#10;&#10;AI-generated content may be incorrect.">
            <a:extLst>
              <a:ext uri="{FF2B5EF4-FFF2-40B4-BE49-F238E27FC236}">
                <a16:creationId xmlns:a16="http://schemas.microsoft.com/office/drawing/2014/main" id="{D1EC9076-1CE8-60D6-E342-DAA5B92899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3473466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97069" y="994871"/>
            <a:ext cx="6899044"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CÔNG TRÌNH TIÊU BIỂU DỰ ÁN:</a:t>
            </a:r>
          </a:p>
        </p:txBody>
      </p:sp>
      <p:pic>
        <p:nvPicPr>
          <p:cNvPr id="1034" name="Picture 10" descr="C:\Users\admin\AppData\Local\ZaloPC\283671598480199460\ZaloDownloads\picture\4576773104251166536\z5433665696030_4b86230ad0eff5658fae8a77181d69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228" y="1721795"/>
            <a:ext cx="2636861" cy="35158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dmin\AppData\Local\ZaloPC\283671598480199460\ZaloDownloads\picture\4576773104251166536\z5433672576153_79848867980f99ab2deaf96d461855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8457" y="1745101"/>
            <a:ext cx="2619382" cy="34925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admin\AppData\Local\ZaloPC\283671598480199460\ZaloDownloads\picture\4576773104251166536\z5433658989825_fd4bc55b7bddd8efb541c202c1654f9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5501" y="2036202"/>
            <a:ext cx="4268544" cy="32014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8742" y="5547666"/>
            <a:ext cx="6667632" cy="830997"/>
          </a:xfrm>
          <a:prstGeom prst="rect">
            <a:avLst/>
          </a:prstGeom>
        </p:spPr>
        <p:txBody>
          <a:bodyPr wrap="square">
            <a:spAutoFit/>
          </a:bodyPr>
          <a:lstStyle/>
          <a:p>
            <a:pPr algn="ctr"/>
            <a:r>
              <a:rPr lang="en-US" altLang="en-US" sz="2400" b="1" dirty="0" err="1"/>
              <a:t>Công</a:t>
            </a:r>
            <a:r>
              <a:rPr lang="en-US" altLang="en-US" sz="2400" b="1" dirty="0"/>
              <a:t> </a:t>
            </a:r>
            <a:r>
              <a:rPr lang="en-US" altLang="en-US" sz="2400" b="1" dirty="0" err="1"/>
              <a:t>trình</a:t>
            </a:r>
            <a:r>
              <a:rPr lang="en-US" altLang="en-US" sz="2400" b="1" dirty="0"/>
              <a:t>: </a:t>
            </a:r>
            <a:r>
              <a:rPr lang="en-US" altLang="en-US" sz="2400" b="1" dirty="0" err="1"/>
              <a:t>Khu</a:t>
            </a:r>
            <a:r>
              <a:rPr lang="en-US" altLang="en-US" sz="2400" b="1" dirty="0"/>
              <a:t> </a:t>
            </a:r>
            <a:r>
              <a:rPr lang="en-US" altLang="en-US" sz="2400" b="1" dirty="0" err="1"/>
              <a:t>Đô</a:t>
            </a:r>
            <a:r>
              <a:rPr lang="en-US" altLang="en-US" sz="2400" b="1" dirty="0"/>
              <a:t> </a:t>
            </a:r>
            <a:r>
              <a:rPr lang="en-US" altLang="en-US" sz="2400" b="1" dirty="0" err="1"/>
              <a:t>Thị</a:t>
            </a:r>
            <a:r>
              <a:rPr lang="en-US" altLang="en-US" sz="2400" b="1" dirty="0"/>
              <a:t> </a:t>
            </a:r>
            <a:r>
              <a:rPr lang="en-US" altLang="en-US" sz="2400" b="1" dirty="0" err="1"/>
              <a:t>Sinh</a:t>
            </a:r>
            <a:r>
              <a:rPr lang="en-US" altLang="en-US" sz="2400" b="1" dirty="0"/>
              <a:t> </a:t>
            </a:r>
            <a:r>
              <a:rPr lang="en-US" altLang="en-US" sz="2400" b="1" dirty="0" err="1"/>
              <a:t>Thái</a:t>
            </a:r>
            <a:r>
              <a:rPr lang="en-US" altLang="en-US" sz="2400" b="1" dirty="0"/>
              <a:t> </a:t>
            </a:r>
            <a:r>
              <a:rPr lang="en-US" altLang="en-US" sz="2400" b="1" dirty="0" err="1"/>
              <a:t>Và</a:t>
            </a:r>
            <a:r>
              <a:rPr lang="en-US" altLang="en-US" sz="2400" b="1" dirty="0"/>
              <a:t> </a:t>
            </a:r>
            <a:r>
              <a:rPr lang="en-US" altLang="en-US" sz="2400" b="1" dirty="0" err="1"/>
              <a:t>Dịch</a:t>
            </a:r>
            <a:r>
              <a:rPr lang="en-US" altLang="en-US" sz="2400" b="1" dirty="0"/>
              <a:t> </a:t>
            </a:r>
            <a:r>
              <a:rPr lang="en-US" altLang="en-US" sz="2400" b="1" dirty="0" err="1"/>
              <a:t>Vụ</a:t>
            </a:r>
            <a:r>
              <a:rPr lang="en-US" altLang="en-US" sz="2400" b="1" dirty="0"/>
              <a:t> </a:t>
            </a:r>
            <a:r>
              <a:rPr lang="en-US" altLang="en-US" sz="2400" b="1" dirty="0" err="1"/>
              <a:t>Cửu</a:t>
            </a:r>
            <a:r>
              <a:rPr lang="en-US" altLang="en-US" sz="2400" b="1" dirty="0"/>
              <a:t> Long </a:t>
            </a:r>
            <a:r>
              <a:rPr lang="en-US" altLang="en-US" sz="2400" b="1" dirty="0" err="1"/>
              <a:t>Xã</a:t>
            </a:r>
            <a:r>
              <a:rPr lang="en-US" altLang="en-US" sz="2400" b="1" dirty="0"/>
              <a:t> </a:t>
            </a:r>
            <a:r>
              <a:rPr lang="en-US" altLang="en-US" sz="2400" b="1" dirty="0" err="1"/>
              <a:t>Hòa</a:t>
            </a:r>
            <a:r>
              <a:rPr lang="en-US" altLang="en-US" sz="2400" b="1" dirty="0"/>
              <a:t> </a:t>
            </a:r>
            <a:r>
              <a:rPr lang="en-US" altLang="en-US" sz="2400" b="1" dirty="0" err="1"/>
              <a:t>Sơn</a:t>
            </a:r>
            <a:r>
              <a:rPr lang="en-US" altLang="en-US" sz="2400" b="1" dirty="0"/>
              <a:t>, </a:t>
            </a:r>
            <a:r>
              <a:rPr lang="en-US" altLang="en-US" sz="2400" b="1" dirty="0" err="1"/>
              <a:t>Huyện</a:t>
            </a:r>
            <a:r>
              <a:rPr lang="en-US" altLang="en-US" sz="2400" b="1" dirty="0"/>
              <a:t> </a:t>
            </a:r>
            <a:r>
              <a:rPr lang="en-US" altLang="en-US" sz="2400" b="1" dirty="0" err="1"/>
              <a:t>Lương</a:t>
            </a:r>
            <a:r>
              <a:rPr lang="en-US" altLang="en-US" sz="2400" b="1" dirty="0"/>
              <a:t> </a:t>
            </a:r>
            <a:r>
              <a:rPr lang="en-US" altLang="en-US" sz="2400" b="1" dirty="0" err="1"/>
              <a:t>Sơn</a:t>
            </a:r>
            <a:r>
              <a:rPr lang="en-US" altLang="en-US" sz="2400" b="1" dirty="0"/>
              <a:t>, </a:t>
            </a:r>
            <a:r>
              <a:rPr lang="en-US" altLang="en-US" sz="2400" b="1" dirty="0" err="1"/>
              <a:t>tỉnh</a:t>
            </a:r>
            <a:r>
              <a:rPr lang="en-US" altLang="en-US" sz="2400" b="1" dirty="0"/>
              <a:t> </a:t>
            </a:r>
            <a:r>
              <a:rPr lang="en-US" altLang="en-US" sz="2400" b="1" dirty="0" err="1"/>
              <a:t>Hòa</a:t>
            </a:r>
            <a:r>
              <a:rPr lang="en-US" altLang="en-US" sz="2400" b="1" dirty="0"/>
              <a:t> </a:t>
            </a:r>
            <a:r>
              <a:rPr lang="en-US" altLang="en-US" sz="2400" b="1" dirty="0" err="1"/>
              <a:t>Bình</a:t>
            </a:r>
            <a:endParaRPr lang="en-US" altLang="en-US" sz="2400" b="1" dirty="0"/>
          </a:p>
        </p:txBody>
      </p:sp>
      <p:sp>
        <p:nvSpPr>
          <p:cNvPr id="2" name="Slide Number Placeholder 1"/>
          <p:cNvSpPr>
            <a:spLocks noGrp="1"/>
          </p:cNvSpPr>
          <p:nvPr>
            <p:ph type="sldNum" sz="quarter" idx="12"/>
          </p:nvPr>
        </p:nvSpPr>
        <p:spPr/>
        <p:txBody>
          <a:bodyPr/>
          <a:lstStyle/>
          <a:p>
            <a:fld id="{4652A4EE-FA19-4E06-9114-B3E521E29519}" type="slidenum">
              <a:rPr lang="en-US" smtClean="0"/>
              <a:t>18</a:t>
            </a:fld>
            <a:endParaRPr lang="en-US"/>
          </a:p>
        </p:txBody>
      </p:sp>
      <p:pic>
        <p:nvPicPr>
          <p:cNvPr id="3" name="Picture 2" descr="A black and yellow logo&#10;&#10;AI-generated content may be incorrect.">
            <a:extLst>
              <a:ext uri="{FF2B5EF4-FFF2-40B4-BE49-F238E27FC236}">
                <a16:creationId xmlns:a16="http://schemas.microsoft.com/office/drawing/2014/main" id="{77EC202A-856D-BBB0-97B8-07A60A2AA6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4027441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81932" y="1203340"/>
            <a:ext cx="7774256"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CÔNG TRÌNH TIÊU BIỂU NHÀ DÂN:</a:t>
            </a:r>
          </a:p>
        </p:txBody>
      </p:sp>
      <p:pic>
        <p:nvPicPr>
          <p:cNvPr id="2054" name="Picture 6" descr="C:\Users\admin\AppData\Local\ZaloPC\283671598480199460\ZaloDownloads\picture\4576773104251166536\z5433652452349_b1b39accd896ef7cb8d9e13f7bb62c5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7398" y="1942656"/>
            <a:ext cx="4390483" cy="32928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admin\AppData\Local\ZaloPC\283671598480199460\ZaloDownloads\picture\4576773104251166536\z5433669391827_4bf4ad75ba7a465f3ce1903c4e7e2b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32" y="1871022"/>
            <a:ext cx="2558250" cy="3411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admin\AppData\Local\ZaloPC\283671598480199460\ZaloDownloads\picture\4576773104251166536\z5433670979238_fcb61db7d3b7951c949ce34ef4e3420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5097" y="1858456"/>
            <a:ext cx="2577098" cy="343613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442906" y="5610328"/>
            <a:ext cx="6667632" cy="461665"/>
          </a:xfrm>
          <a:prstGeom prst="rect">
            <a:avLst/>
          </a:prstGeom>
        </p:spPr>
        <p:txBody>
          <a:bodyPr wrap="square">
            <a:spAutoFit/>
          </a:bodyPr>
          <a:lstStyle/>
          <a:p>
            <a:pPr algn="ctr"/>
            <a:r>
              <a:rPr lang="en-US" altLang="en-US" sz="2400" b="1" dirty="0" err="1"/>
              <a:t>Công</a:t>
            </a:r>
            <a:r>
              <a:rPr lang="en-US" altLang="en-US" sz="2400" b="1" dirty="0"/>
              <a:t> </a:t>
            </a:r>
            <a:r>
              <a:rPr lang="en-US" altLang="en-US" sz="2400" b="1" dirty="0" err="1"/>
              <a:t>trình</a:t>
            </a:r>
            <a:r>
              <a:rPr lang="en-US" altLang="en-US" sz="2400" b="1" dirty="0"/>
              <a:t>: KĐT </a:t>
            </a:r>
            <a:r>
              <a:rPr lang="en-US" altLang="en-US" sz="2400" b="1" dirty="0" err="1"/>
              <a:t>Xuân</a:t>
            </a:r>
            <a:r>
              <a:rPr lang="en-US" altLang="en-US" sz="2400" b="1" dirty="0"/>
              <a:t> </a:t>
            </a:r>
            <a:r>
              <a:rPr lang="en-US" altLang="en-US" sz="2400" b="1" dirty="0" err="1"/>
              <a:t>Phương</a:t>
            </a:r>
            <a:r>
              <a:rPr lang="en-US" altLang="en-US" sz="2400" b="1" dirty="0"/>
              <a:t>, </a:t>
            </a:r>
            <a:r>
              <a:rPr lang="en-US" altLang="en-US" sz="2400" b="1" dirty="0" err="1"/>
              <a:t>Hà</a:t>
            </a:r>
            <a:r>
              <a:rPr lang="en-US" altLang="en-US" sz="2400" b="1" dirty="0"/>
              <a:t> </a:t>
            </a:r>
            <a:r>
              <a:rPr lang="en-US" altLang="en-US" sz="2400" b="1" dirty="0" err="1"/>
              <a:t>Nội</a:t>
            </a:r>
            <a:endParaRPr lang="en-US" altLang="en-US" sz="2400" b="1"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9265" y="55079"/>
            <a:ext cx="3182930" cy="1010043"/>
          </a:xfrm>
          <a:prstGeom prst="rect">
            <a:avLst/>
          </a:prstGeom>
        </p:spPr>
      </p:pic>
      <p:sp>
        <p:nvSpPr>
          <p:cNvPr id="2" name="Slide Number Placeholder 1"/>
          <p:cNvSpPr>
            <a:spLocks noGrp="1"/>
          </p:cNvSpPr>
          <p:nvPr>
            <p:ph type="sldNum" sz="quarter" idx="12"/>
          </p:nvPr>
        </p:nvSpPr>
        <p:spPr/>
        <p:txBody>
          <a:bodyPr/>
          <a:lstStyle/>
          <a:p>
            <a:fld id="{4652A4EE-FA19-4E06-9114-B3E521E29519}" type="slidenum">
              <a:rPr lang="en-US" smtClean="0"/>
              <a:t>19</a:t>
            </a:fld>
            <a:endParaRPr lang="en-US"/>
          </a:p>
        </p:txBody>
      </p:sp>
    </p:spTree>
    <p:extLst>
      <p:ext uri="{BB962C8B-B14F-4D97-AF65-F5344CB8AC3E}">
        <p14:creationId xmlns:p14="http://schemas.microsoft.com/office/powerpoint/2010/main" val="1901534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77FD-F873-4F47-8FDD-C3D678AE8109}"/>
              </a:ext>
            </a:extLst>
          </p:cNvPr>
          <p:cNvSpPr>
            <a:spLocks noGrp="1"/>
          </p:cNvSpPr>
          <p:nvPr>
            <p:ph type="title"/>
          </p:nvPr>
        </p:nvSpPr>
        <p:spPr>
          <a:xfrm>
            <a:off x="359460" y="231958"/>
            <a:ext cx="9032361" cy="914373"/>
          </a:xfrm>
        </p:spPr>
        <p:txBody>
          <a:bodyPr>
            <a:normAutofit/>
          </a:bodyPr>
          <a:lstStyle/>
          <a:p>
            <a:pPr algn="ctr"/>
            <a:r>
              <a:rPr lang="en-US" b="1" dirty="0">
                <a:solidFill>
                  <a:srgbClr val="E21838"/>
                </a:solidFill>
                <a:latin typeface="Constantia" panose="02030602050306030303" pitchFamily="18" charset="0"/>
              </a:rPr>
              <a:t> </a:t>
            </a:r>
          </a:p>
        </p:txBody>
      </p:sp>
      <p:sp>
        <p:nvSpPr>
          <p:cNvPr id="5" name="Subtitle 4">
            <a:extLst>
              <a:ext uri="{FF2B5EF4-FFF2-40B4-BE49-F238E27FC236}">
                <a16:creationId xmlns:a16="http://schemas.microsoft.com/office/drawing/2014/main" id="{1C761454-B914-4BEF-A4DE-CFA6BA37712B}"/>
              </a:ext>
            </a:extLst>
          </p:cNvPr>
          <p:cNvSpPr txBox="1">
            <a:spLocks/>
          </p:cNvSpPr>
          <p:nvPr/>
        </p:nvSpPr>
        <p:spPr>
          <a:xfrm>
            <a:off x="3962684" y="4324338"/>
            <a:ext cx="5943316" cy="17641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vi-VN" sz="1600" b="1" dirty="0"/>
              <a:t>Văn phòng / Showroom : Lô B1, R1, 01ABC, Tầng B1,  Vincom Mega</a:t>
            </a:r>
          </a:p>
          <a:p>
            <a:pPr marL="0" indent="0">
              <a:spcBef>
                <a:spcPts val="600"/>
              </a:spcBef>
              <a:buNone/>
            </a:pPr>
            <a:r>
              <a:rPr lang="vi-VN" sz="1600" b="1" dirty="0"/>
              <a:t> Mall Royal City, Số 72 Nguyễn Trãi, Phường Thanh Xuân, Hà Nội</a:t>
            </a:r>
          </a:p>
          <a:p>
            <a:pPr marL="0" indent="0">
              <a:spcBef>
                <a:spcPts val="600"/>
              </a:spcBef>
              <a:buNone/>
            </a:pPr>
            <a:r>
              <a:rPr lang="vi-VN" sz="1600" b="1" dirty="0"/>
              <a:t>Hotline / Zalo: 092 706 6789</a:t>
            </a:r>
          </a:p>
          <a:p>
            <a:pPr marL="0" indent="0">
              <a:spcBef>
                <a:spcPts val="600"/>
              </a:spcBef>
              <a:buNone/>
            </a:pPr>
            <a:r>
              <a:rPr lang="vi-VN" sz="1600" b="1" dirty="0"/>
              <a:t>Website / TikTok :cauthang.com</a:t>
            </a:r>
          </a:p>
          <a:p>
            <a:pPr marL="0" indent="0">
              <a:spcBef>
                <a:spcPts val="600"/>
              </a:spcBef>
              <a:buNone/>
            </a:pPr>
            <a:r>
              <a:rPr lang="vi-VN" sz="1600" b="1" dirty="0"/>
              <a:t>Xưởng 1: Ngọc Trục, Đại Mỗ, Từ Liêm, Hà Nội.</a:t>
            </a:r>
          </a:p>
          <a:p>
            <a:pPr marL="0" indent="0">
              <a:spcBef>
                <a:spcPts val="600"/>
              </a:spcBef>
              <a:buNone/>
            </a:pPr>
            <a:r>
              <a:rPr lang="vi-VN" sz="1600" b="1" dirty="0"/>
              <a:t>Xưởng 2: 660 Quốc lộ 21,Thôn Tân Phúc, Xã Đoài Phương, Hà Nội.</a:t>
            </a:r>
          </a:p>
          <a:p>
            <a:pPr marL="0" indent="0">
              <a:buNone/>
            </a:pPr>
            <a:endParaRPr lang="en-US" sz="1600" b="1" dirty="0"/>
          </a:p>
          <a:p>
            <a:pPr marL="0" indent="0">
              <a:buNone/>
            </a:pPr>
            <a:endParaRPr lang="en-US" sz="1600" b="1" dirty="0"/>
          </a:p>
          <a:p>
            <a:pPr marL="0" indent="0">
              <a:buNone/>
            </a:pPr>
            <a:endParaRPr lang="en-US" sz="1600" b="1" dirty="0"/>
          </a:p>
        </p:txBody>
      </p:sp>
      <p:pic>
        <p:nvPicPr>
          <p:cNvPr id="1026" name="Picture 2" descr="C:\Users\admin\AppData\Local\ZaloPC\283671598480199460\ZaloDownloads\picture\8282730178865980217\z4679700449237_3fe62f5f1deae03d8f094147cf766ae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8" t="25666" r="1248" b="13454"/>
          <a:stretch/>
        </p:blipFill>
        <p:spPr bwMode="auto">
          <a:xfrm>
            <a:off x="687373" y="1837660"/>
            <a:ext cx="2394300" cy="3126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150895"/>
            <a:ext cx="3962684" cy="1200329"/>
          </a:xfrm>
          <a:prstGeom prst="rect">
            <a:avLst/>
          </a:prstGeom>
        </p:spPr>
        <p:txBody>
          <a:bodyPr wrap="square">
            <a:spAutoFit/>
          </a:bodyPr>
          <a:lstStyle/>
          <a:p>
            <a:pPr algn="ctr"/>
            <a:r>
              <a:rPr lang="en-US" sz="2400" b="1" dirty="0">
                <a:latin typeface="Constantia" panose="02030602050306030303" pitchFamily="18" charset="0"/>
              </a:rPr>
              <a:t>HOÀNG LONG THƯỜNG</a:t>
            </a:r>
          </a:p>
          <a:p>
            <a:pPr algn="ctr"/>
            <a:r>
              <a:rPr lang="en-US" sz="1600" dirty="0">
                <a:latin typeface="Constantia" panose="02030602050306030303" pitchFamily="18" charset="0"/>
              </a:rPr>
              <a:t>GIÁM ĐỐC CÔNG TY</a:t>
            </a:r>
          </a:p>
          <a:p>
            <a:pPr algn="ctr"/>
            <a:r>
              <a:rPr lang="en-US" sz="1600" b="1" dirty="0">
                <a:latin typeface="Constantia" panose="02030602050306030303" pitchFamily="18" charset="0"/>
              </a:rPr>
              <a:t>CHỦ TỊCH HỘI DOANH NGHIỆP </a:t>
            </a:r>
          </a:p>
          <a:p>
            <a:pPr algn="ctr"/>
            <a:r>
              <a:rPr lang="en-US" sz="1600" b="1" dirty="0">
                <a:latin typeface="Constantia" panose="02030602050306030303" pitchFamily="18" charset="0"/>
              </a:rPr>
              <a:t>CẦU THANG HÀ NỘI</a:t>
            </a:r>
          </a:p>
        </p:txBody>
      </p:sp>
      <p:sp>
        <p:nvSpPr>
          <p:cNvPr id="9" name="TextBox 8">
            <a:extLst>
              <a:ext uri="{FF2B5EF4-FFF2-40B4-BE49-F238E27FC236}">
                <a16:creationId xmlns:a16="http://schemas.microsoft.com/office/drawing/2014/main" id="{8C7B8235-6D5D-5A70-E931-EC2CEEED50D5}"/>
              </a:ext>
            </a:extLst>
          </p:cNvPr>
          <p:cNvSpPr txBox="1"/>
          <p:nvPr/>
        </p:nvSpPr>
        <p:spPr>
          <a:xfrm>
            <a:off x="359460" y="696841"/>
            <a:ext cx="9255190" cy="477054"/>
          </a:xfrm>
          <a:prstGeom prst="rect">
            <a:avLst/>
          </a:prstGeom>
          <a:noFill/>
        </p:spPr>
        <p:txBody>
          <a:bodyPr wrap="square">
            <a:spAutoFit/>
          </a:bodyPr>
          <a:lstStyle/>
          <a:p>
            <a:r>
              <a:rPr lang="en-US" sz="2500" b="1" dirty="0">
                <a:solidFill>
                  <a:srgbClr val="C00000"/>
                </a:solidFill>
                <a:latin typeface="Times New Roman" panose="02020603050405020304" pitchFamily="18" charset="0"/>
                <a:cs typeface="Times New Roman" panose="02020603050405020304" pitchFamily="18" charset="0"/>
              </a:rPr>
              <a:t>CÔNG TY CỔ PHẦN ĐỒ GỖ VÀ CƠ KHÍ TOPPRO VIỆT NAM</a:t>
            </a:r>
          </a:p>
        </p:txBody>
      </p:sp>
      <p:pic>
        <p:nvPicPr>
          <p:cNvPr id="11" name="Picture 10" descr="A black and yellow logo&#10;&#10;AI-generated content may be incorrect.">
            <a:extLst>
              <a:ext uri="{FF2B5EF4-FFF2-40B4-BE49-F238E27FC236}">
                <a16:creationId xmlns:a16="http://schemas.microsoft.com/office/drawing/2014/main" id="{07F0B699-1CFC-8BAC-6093-60A57DE38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734" y="2224144"/>
            <a:ext cx="5298893" cy="2072630"/>
          </a:xfrm>
          <a:prstGeom prst="rect">
            <a:avLst/>
          </a:prstGeom>
        </p:spPr>
      </p:pic>
    </p:spTree>
    <p:extLst>
      <p:ext uri="{BB962C8B-B14F-4D97-AF65-F5344CB8AC3E}">
        <p14:creationId xmlns:p14="http://schemas.microsoft.com/office/powerpoint/2010/main" val="3398744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434697" y="5483587"/>
            <a:ext cx="4207695" cy="637834"/>
          </a:xfrm>
        </p:spPr>
        <p:txBody>
          <a:bodyPr>
            <a:normAutofit fontScale="90000"/>
          </a:bodyPr>
          <a:lstStyle/>
          <a:p>
            <a:pPr algn="l"/>
            <a:r>
              <a:rPr lang="en-US" altLang="en-US" sz="2800" b="1" dirty="0" err="1">
                <a:latin typeface="+mn-lt"/>
              </a:rPr>
              <a:t>Công</a:t>
            </a:r>
            <a:r>
              <a:rPr lang="en-US" altLang="en-US" sz="2800" b="1" dirty="0">
                <a:latin typeface="+mn-lt"/>
              </a:rPr>
              <a:t> </a:t>
            </a:r>
            <a:r>
              <a:rPr lang="en-US" altLang="en-US" sz="2800" b="1" dirty="0" err="1">
                <a:latin typeface="+mn-lt"/>
              </a:rPr>
              <a:t>trình</a:t>
            </a:r>
            <a:r>
              <a:rPr lang="en-US" altLang="en-US" sz="2800" b="1" dirty="0">
                <a:latin typeface="+mn-lt"/>
              </a:rPr>
              <a:t> </a:t>
            </a:r>
            <a:r>
              <a:rPr lang="en-US" altLang="en-US" sz="2800" b="1" dirty="0" err="1">
                <a:latin typeface="+mn-lt"/>
              </a:rPr>
              <a:t>anh</a:t>
            </a:r>
            <a:r>
              <a:rPr lang="en-US" altLang="en-US" sz="2800" b="1" dirty="0">
                <a:latin typeface="+mn-lt"/>
              </a:rPr>
              <a:t> </a:t>
            </a:r>
            <a:r>
              <a:rPr lang="en-US" altLang="en-US" sz="2800" b="1" dirty="0" err="1">
                <a:latin typeface="+mn-lt"/>
              </a:rPr>
              <a:t>Quyết</a:t>
            </a:r>
            <a:r>
              <a:rPr lang="en-US" altLang="en-US" sz="2800" b="1" dirty="0">
                <a:latin typeface="+mn-lt"/>
              </a:rPr>
              <a:t> </a:t>
            </a:r>
            <a:r>
              <a:rPr lang="en-US" altLang="en-US" sz="2800" b="1" dirty="0" err="1">
                <a:latin typeface="+mn-lt"/>
              </a:rPr>
              <a:t>Hải</a:t>
            </a:r>
            <a:r>
              <a:rPr lang="en-US" altLang="en-US" sz="2800" b="1" dirty="0">
                <a:latin typeface="+mn-lt"/>
              </a:rPr>
              <a:t> </a:t>
            </a:r>
            <a:r>
              <a:rPr lang="en-US" altLang="en-US" sz="2800" b="1" dirty="0" err="1">
                <a:latin typeface="+mn-lt"/>
              </a:rPr>
              <a:t>Dương</a:t>
            </a:r>
            <a:endParaRPr lang="en-US" altLang="en-US" sz="2800" b="1" dirty="0">
              <a:latin typeface="+mn-lt"/>
            </a:endParaRPr>
          </a:p>
        </p:txBody>
      </p:sp>
      <p:sp>
        <p:nvSpPr>
          <p:cNvPr id="3" name="Slide Number Placeholder 2"/>
          <p:cNvSpPr>
            <a:spLocks noGrp="1"/>
          </p:cNvSpPr>
          <p:nvPr>
            <p:ph type="sldNum" sz="quarter" idx="12"/>
          </p:nvPr>
        </p:nvSpPr>
        <p:spPr/>
        <p:txBody>
          <a:bodyPr/>
          <a:lstStyle/>
          <a:p>
            <a:fld id="{4652A4EE-FA19-4E06-9114-B3E521E29519}" type="slidenum">
              <a:rPr lang="en-US" smtClean="0"/>
              <a:t>20</a:t>
            </a:fld>
            <a:endParaRPr lang="en-US" dirty="0"/>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0" y="956620"/>
            <a:ext cx="7277867"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CÔNG TRÌNH TIÊU BIỂU NHÀ DÂN:</a:t>
            </a:r>
          </a:p>
        </p:txBody>
      </p:sp>
      <p:sp>
        <p:nvSpPr>
          <p:cNvPr id="8" name="Rectangle 7"/>
          <p:cNvSpPr/>
          <p:nvPr/>
        </p:nvSpPr>
        <p:spPr>
          <a:xfrm>
            <a:off x="5492931" y="5394998"/>
            <a:ext cx="4070353" cy="954107"/>
          </a:xfrm>
          <a:prstGeom prst="rect">
            <a:avLst/>
          </a:prstGeom>
        </p:spPr>
        <p:txBody>
          <a:bodyPr wrap="square">
            <a:spAutoFit/>
          </a:bodyPr>
          <a:lstStyle/>
          <a:p>
            <a:r>
              <a:rPr lang="en-US" altLang="en-US" sz="2800" b="1" dirty="0" err="1"/>
              <a:t>Công</a:t>
            </a:r>
            <a:r>
              <a:rPr lang="en-US" altLang="en-US" sz="2800" b="1" dirty="0"/>
              <a:t> </a:t>
            </a:r>
            <a:r>
              <a:rPr lang="en-US" altLang="en-US" sz="2800" b="1" dirty="0" err="1"/>
              <a:t>trình</a:t>
            </a:r>
            <a:r>
              <a:rPr lang="en-US" altLang="en-US" sz="2800" b="1" dirty="0"/>
              <a:t> </a:t>
            </a:r>
            <a:r>
              <a:rPr lang="en-US" altLang="en-US" sz="2800" b="1" dirty="0" err="1"/>
              <a:t>anh</a:t>
            </a:r>
            <a:r>
              <a:rPr lang="en-US" altLang="en-US" sz="2800" b="1" dirty="0"/>
              <a:t> </a:t>
            </a:r>
            <a:r>
              <a:rPr lang="en-US" altLang="en-US" sz="2800" b="1" dirty="0" err="1"/>
              <a:t>Khương</a:t>
            </a:r>
            <a:r>
              <a:rPr lang="en-US" altLang="en-US" sz="2800" b="1" dirty="0"/>
              <a:t> </a:t>
            </a:r>
            <a:r>
              <a:rPr lang="en-US" altLang="en-US" sz="2800" b="1" dirty="0" err="1"/>
              <a:t>Sơn</a:t>
            </a:r>
            <a:r>
              <a:rPr lang="en-US" altLang="en-US" sz="2800" b="1" dirty="0"/>
              <a:t> </a:t>
            </a:r>
            <a:r>
              <a:rPr lang="en-US" altLang="en-US" sz="2800" b="1" dirty="0" err="1"/>
              <a:t>Tây</a:t>
            </a: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376" y="1777861"/>
            <a:ext cx="4460016" cy="334151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5512" y="1570783"/>
            <a:ext cx="5007563" cy="375567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2091" y="41341"/>
            <a:ext cx="3182930" cy="1010043"/>
          </a:xfrm>
          <a:prstGeom prst="rect">
            <a:avLst/>
          </a:prstGeom>
        </p:spPr>
      </p:pic>
    </p:spTree>
    <p:extLst>
      <p:ext uri="{BB962C8B-B14F-4D97-AF65-F5344CB8AC3E}">
        <p14:creationId xmlns:p14="http://schemas.microsoft.com/office/powerpoint/2010/main" val="108706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0" y="774758"/>
            <a:ext cx="11486030" cy="1325563"/>
          </a:xfrm>
        </p:spPr>
        <p:txBody>
          <a:bodyPr>
            <a:normAutofit/>
          </a:bodyPr>
          <a:lstStyle/>
          <a:p>
            <a:r>
              <a:rPr lang="en-US" altLang="en-US" sz="4000" dirty="0">
                <a:solidFill>
                  <a:srgbClr val="FF0000"/>
                </a:solidFill>
              </a:rPr>
              <a:t>  </a:t>
            </a:r>
          </a:p>
        </p:txBody>
      </p:sp>
      <p:sp>
        <p:nvSpPr>
          <p:cNvPr id="2" name="Content Placeholder 1"/>
          <p:cNvSpPr>
            <a:spLocks noGrp="1"/>
          </p:cNvSpPr>
          <p:nvPr>
            <p:ph idx="1"/>
          </p:nvPr>
        </p:nvSpPr>
        <p:spPr>
          <a:xfrm>
            <a:off x="143405" y="2628563"/>
            <a:ext cx="9287978" cy="1937709"/>
          </a:xfrm>
        </p:spPr>
        <p:txBody>
          <a:bodyPr>
            <a:normAutofit/>
          </a:bodyPr>
          <a:lstStyle/>
          <a:p>
            <a:pPr marL="457200" indent="-457200">
              <a:buAutoNum type="arabicPeriod"/>
            </a:pPr>
            <a:r>
              <a:rPr lang="vi-VN" dirty="0"/>
              <a:t>Các đơn vị thiết kế.</a:t>
            </a:r>
          </a:p>
          <a:p>
            <a:pPr marL="457200" indent="-457200">
              <a:buAutoNum type="arabicPeriod"/>
            </a:pPr>
            <a:r>
              <a:rPr lang="vi-VN" dirty="0"/>
              <a:t>Các tổng thầu </a:t>
            </a:r>
            <a:r>
              <a:rPr lang="en-US" dirty="0"/>
              <a:t>x</a:t>
            </a:r>
            <a:r>
              <a:rPr lang="vi-VN" dirty="0"/>
              <a:t>ây dựng.</a:t>
            </a:r>
          </a:p>
          <a:p>
            <a:pPr marL="457200" indent="-457200">
              <a:buAutoNum type="arabicPeriod"/>
            </a:pPr>
            <a:r>
              <a:rPr lang="vi-VN" dirty="0"/>
              <a:t>Chủ đầu tư các công trình dự án, nhà phố, khu đô thị, và các biệt thự lâu đài.</a:t>
            </a:r>
            <a:endParaRPr lang="en-US" dirty="0"/>
          </a:p>
        </p:txBody>
      </p:sp>
      <p:sp>
        <p:nvSpPr>
          <p:cNvPr id="3" name="Slide Number Placeholder 2"/>
          <p:cNvSpPr>
            <a:spLocks noGrp="1"/>
          </p:cNvSpPr>
          <p:nvPr>
            <p:ph type="sldNum" sz="quarter" idx="12"/>
          </p:nvPr>
        </p:nvSpPr>
        <p:spPr/>
        <p:txBody>
          <a:bodyPr/>
          <a:lstStyle/>
          <a:p>
            <a:fld id="{4652A4EE-FA19-4E06-9114-B3E521E29519}" type="slidenum">
              <a:rPr lang="en-US" smtClean="0"/>
              <a:t>21</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43405" y="1695372"/>
            <a:ext cx="11362508" cy="809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solidFill>
                  <a:srgbClr val="E21838"/>
                </a:solidFill>
              </a:rPr>
              <a:t>* Khách hàng </a:t>
            </a:r>
            <a:r>
              <a:rPr lang="en-US" b="1" dirty="0" err="1">
                <a:solidFill>
                  <a:srgbClr val="E21838"/>
                </a:solidFill>
              </a:rPr>
              <a:t>mục</a:t>
            </a:r>
            <a:r>
              <a:rPr lang="en-US" b="1" dirty="0">
                <a:solidFill>
                  <a:srgbClr val="E21838"/>
                </a:solidFill>
              </a:rPr>
              <a:t> </a:t>
            </a:r>
            <a:r>
              <a:rPr lang="en-US" b="1" dirty="0" err="1">
                <a:solidFill>
                  <a:srgbClr val="E21838"/>
                </a:solidFill>
              </a:rPr>
              <a:t>tiêu</a:t>
            </a:r>
            <a:r>
              <a:rPr lang="vi-VN" b="1" dirty="0">
                <a:solidFill>
                  <a:srgbClr val="E21838"/>
                </a:solidFill>
              </a:rPr>
              <a:t> của chúng tôi là:</a:t>
            </a:r>
            <a:endParaRPr lang="en-US" altLang="en-US" b="1" dirty="0">
              <a:solidFill>
                <a:srgbClr val="E21838"/>
              </a:solidFill>
            </a:endParaRPr>
          </a:p>
        </p:txBody>
      </p:sp>
      <p:sp>
        <p:nvSpPr>
          <p:cNvPr id="5" name="Rectangle 4"/>
          <p:cNvSpPr/>
          <p:nvPr/>
        </p:nvSpPr>
        <p:spPr>
          <a:xfrm>
            <a:off x="3167744" y="4799592"/>
            <a:ext cx="6903720" cy="1323439"/>
          </a:xfrm>
          <a:prstGeom prst="rect">
            <a:avLst/>
          </a:prstGeom>
        </p:spPr>
        <p:txBody>
          <a:bodyPr wrap="square">
            <a:spAutoFit/>
          </a:bodyPr>
          <a:lstStyle/>
          <a:p>
            <a:pPr marL="342900" indent="-342900">
              <a:buFont typeface="Arial" panose="020B0604020202020204" pitchFamily="34" charset="0"/>
              <a:buChar char="•"/>
            </a:pPr>
            <a:r>
              <a:rPr lang="en-US" sz="2000" dirty="0" err="1"/>
              <a:t>Hãy</a:t>
            </a:r>
            <a:r>
              <a:rPr lang="en-US" sz="2000" dirty="0"/>
              <a:t> </a:t>
            </a:r>
            <a:r>
              <a:rPr lang="en-US" sz="2000" dirty="0" err="1"/>
              <a:t>trao</a:t>
            </a:r>
            <a:r>
              <a:rPr lang="en-US" sz="2000" dirty="0"/>
              <a:t> </a:t>
            </a:r>
            <a:r>
              <a:rPr lang="en-US" sz="2000" dirty="0" err="1"/>
              <a:t>cơ</a:t>
            </a:r>
            <a:r>
              <a:rPr lang="en-US" sz="2000" dirty="0"/>
              <a:t> </a:t>
            </a:r>
            <a:r>
              <a:rPr lang="en-US" sz="2000" dirty="0" err="1"/>
              <a:t>hội</a:t>
            </a:r>
            <a:r>
              <a:rPr lang="en-US" sz="2000" dirty="0"/>
              <a:t> </a:t>
            </a:r>
            <a:r>
              <a:rPr lang="en-US" sz="2000" dirty="0" err="1"/>
              <a:t>cho</a:t>
            </a:r>
            <a:r>
              <a:rPr lang="en-US" sz="2000" dirty="0"/>
              <a:t> </a:t>
            </a:r>
            <a:r>
              <a:rPr lang="en-US" sz="2000" dirty="0" err="1"/>
              <a:t>tôi</a:t>
            </a:r>
            <a:r>
              <a:rPr lang="en-US" sz="2000" dirty="0"/>
              <a:t> </a:t>
            </a:r>
            <a:r>
              <a:rPr lang="en-US" sz="2000" dirty="0" err="1"/>
              <a:t>bằng</a:t>
            </a:r>
            <a:r>
              <a:rPr lang="en-US" sz="2000" dirty="0"/>
              <a:t> </a:t>
            </a:r>
            <a:r>
              <a:rPr lang="en-US" sz="2000" dirty="0" err="1"/>
              <a:t>cách</a:t>
            </a:r>
            <a:r>
              <a:rPr lang="en-US" sz="2000" dirty="0"/>
              <a:t>: </a:t>
            </a:r>
            <a:r>
              <a:rPr lang="en-US" sz="2000" dirty="0" err="1"/>
              <a:t>Kết</a:t>
            </a:r>
            <a:r>
              <a:rPr lang="en-US" sz="2000" dirty="0"/>
              <a:t> </a:t>
            </a:r>
            <a:r>
              <a:rPr lang="en-US" sz="2000" dirty="0" err="1"/>
              <a:t>nối</a:t>
            </a:r>
            <a:r>
              <a:rPr lang="en-US" sz="2000" dirty="0"/>
              <a:t> </a:t>
            </a:r>
            <a:r>
              <a:rPr lang="en-US" sz="2000" dirty="0" err="1"/>
              <a:t>với</a:t>
            </a:r>
            <a:r>
              <a:rPr lang="en-US" sz="2000" dirty="0"/>
              <a:t> </a:t>
            </a:r>
            <a:r>
              <a:rPr lang="en-US" sz="2000" dirty="0" err="1"/>
              <a:t>tôi</a:t>
            </a:r>
            <a:r>
              <a:rPr lang="en-US" sz="2000" dirty="0"/>
              <a:t> </a:t>
            </a:r>
            <a:r>
              <a:rPr lang="en-US" sz="2000" dirty="0" err="1"/>
              <a:t>với</a:t>
            </a:r>
            <a:r>
              <a:rPr lang="en-US" sz="2000" dirty="0"/>
              <a:t> </a:t>
            </a:r>
            <a:r>
              <a:rPr lang="en-US" sz="2000" dirty="0" err="1"/>
              <a:t>các</a:t>
            </a:r>
            <a:r>
              <a:rPr lang="en-US" sz="2000" dirty="0"/>
              <a:t> </a:t>
            </a:r>
            <a:r>
              <a:rPr lang="en-US" sz="2000" dirty="0" err="1"/>
              <a:t>cá</a:t>
            </a:r>
            <a:r>
              <a:rPr lang="en-US" sz="2000" dirty="0"/>
              <a:t> </a:t>
            </a:r>
            <a:r>
              <a:rPr lang="en-US" sz="2000" dirty="0" err="1"/>
              <a:t>nhân</a:t>
            </a:r>
            <a:r>
              <a:rPr lang="en-US" sz="2000" dirty="0"/>
              <a:t>, </a:t>
            </a:r>
            <a:r>
              <a:rPr lang="en-US" sz="2000" dirty="0" err="1"/>
              <a:t>chủ</a:t>
            </a:r>
            <a:r>
              <a:rPr lang="en-US" sz="2000" dirty="0"/>
              <a:t> </a:t>
            </a:r>
            <a:r>
              <a:rPr lang="en-US" sz="2000" dirty="0" err="1"/>
              <a:t>đầu</a:t>
            </a:r>
            <a:r>
              <a:rPr lang="en-US" sz="2000" dirty="0"/>
              <a:t> </a:t>
            </a:r>
            <a:r>
              <a:rPr lang="en-US" sz="2000" dirty="0" err="1"/>
              <a:t>tư</a:t>
            </a:r>
            <a:r>
              <a:rPr lang="en-US" sz="2000" dirty="0"/>
              <a:t> </a:t>
            </a:r>
            <a:r>
              <a:rPr lang="en-US" sz="2000" dirty="0" err="1"/>
              <a:t>và</a:t>
            </a:r>
            <a:r>
              <a:rPr lang="en-US" sz="2000" dirty="0"/>
              <a:t> </a:t>
            </a:r>
            <a:r>
              <a:rPr lang="en-US" sz="2000" dirty="0" err="1"/>
              <a:t>dự</a:t>
            </a:r>
            <a:r>
              <a:rPr lang="en-US" sz="2000" dirty="0"/>
              <a:t> </a:t>
            </a:r>
            <a:r>
              <a:rPr lang="en-US" sz="2000" dirty="0" err="1"/>
              <a:t>án</a:t>
            </a:r>
            <a:r>
              <a:rPr lang="en-US" sz="2000" dirty="0"/>
              <a:t>.</a:t>
            </a:r>
          </a:p>
          <a:p>
            <a:pPr marL="342900" indent="-342900">
              <a:buFont typeface="Arial" panose="020B0604020202020204" pitchFamily="34" charset="0"/>
              <a:buChar char="•"/>
            </a:pPr>
            <a:r>
              <a:rPr lang="en-US" sz="2000" dirty="0" err="1"/>
              <a:t>Đặc</a:t>
            </a:r>
            <a:r>
              <a:rPr lang="en-US" sz="2000" dirty="0"/>
              <a:t> </a:t>
            </a:r>
            <a:r>
              <a:rPr lang="en-US" sz="2000" dirty="0" err="1"/>
              <a:t>biệt</a:t>
            </a:r>
            <a:r>
              <a:rPr lang="en-US" sz="2000" dirty="0"/>
              <a:t> </a:t>
            </a:r>
            <a:r>
              <a:rPr lang="en-US" sz="2000" dirty="0" err="1"/>
              <a:t>cần</a:t>
            </a:r>
            <a:r>
              <a:rPr lang="en-US" sz="2000" dirty="0"/>
              <a:t> </a:t>
            </a:r>
            <a:r>
              <a:rPr lang="en-US" sz="2000" dirty="0" err="1"/>
              <a:t>kêt</a:t>
            </a:r>
            <a:r>
              <a:rPr lang="en-US" sz="2000" dirty="0"/>
              <a:t> </a:t>
            </a:r>
            <a:r>
              <a:rPr lang="en-US" sz="2000" dirty="0" err="1"/>
              <a:t>nối</a:t>
            </a:r>
            <a:r>
              <a:rPr lang="en-US" sz="2000" dirty="0"/>
              <a:t> </a:t>
            </a:r>
            <a:r>
              <a:rPr lang="en-US" sz="2000" dirty="0" err="1"/>
              <a:t>hợp</a:t>
            </a:r>
            <a:r>
              <a:rPr lang="en-US" sz="2000" dirty="0"/>
              <a:t> </a:t>
            </a:r>
            <a:r>
              <a:rPr lang="en-US" sz="2000" dirty="0" err="1"/>
              <a:t>tác</a:t>
            </a:r>
            <a:r>
              <a:rPr lang="en-US" sz="2000" dirty="0"/>
              <a:t> </a:t>
            </a:r>
            <a:r>
              <a:rPr lang="en-US" sz="2000" dirty="0" err="1"/>
              <a:t>với</a:t>
            </a:r>
            <a:r>
              <a:rPr lang="en-US" sz="2000" dirty="0"/>
              <a:t> </a:t>
            </a:r>
            <a:r>
              <a:rPr lang="en-US" sz="2000" dirty="0" err="1"/>
              <a:t>đơn</a:t>
            </a:r>
            <a:r>
              <a:rPr lang="en-US" sz="2000" dirty="0"/>
              <a:t> </a:t>
            </a:r>
            <a:r>
              <a:rPr lang="en-US" sz="2000" dirty="0" err="1"/>
              <a:t>vị</a:t>
            </a:r>
            <a:r>
              <a:rPr lang="en-US" sz="2000" dirty="0"/>
              <a:t> </a:t>
            </a:r>
            <a:r>
              <a:rPr lang="en-US" sz="2000" dirty="0" err="1"/>
              <a:t>thiết</a:t>
            </a:r>
            <a:r>
              <a:rPr lang="en-US" sz="2000" dirty="0"/>
              <a:t> </a:t>
            </a:r>
            <a:r>
              <a:rPr lang="en-US" sz="2000" dirty="0" err="1"/>
              <a:t>kế</a:t>
            </a:r>
            <a:r>
              <a:rPr lang="en-US" sz="2000" dirty="0"/>
              <a:t>, </a:t>
            </a:r>
            <a:r>
              <a:rPr lang="en-US" sz="2000" dirty="0" err="1"/>
              <a:t>đơn</a:t>
            </a:r>
            <a:r>
              <a:rPr lang="en-US" sz="2000" dirty="0"/>
              <a:t> </a:t>
            </a:r>
            <a:r>
              <a:rPr lang="en-US" sz="2000" dirty="0" err="1"/>
              <a:t>vị</a:t>
            </a:r>
            <a:r>
              <a:rPr lang="en-US" sz="2000" dirty="0"/>
              <a:t> </a:t>
            </a:r>
            <a:r>
              <a:rPr lang="en-US" sz="2000" dirty="0" err="1"/>
              <a:t>tổng</a:t>
            </a:r>
            <a:r>
              <a:rPr lang="en-US" sz="2000" dirty="0"/>
              <a:t> </a:t>
            </a:r>
            <a:r>
              <a:rPr lang="en-US" sz="2000" dirty="0" err="1"/>
              <a:t>thầu</a:t>
            </a:r>
            <a:r>
              <a:rPr lang="en-US" sz="2000" dirty="0"/>
              <a:t> </a:t>
            </a:r>
            <a:r>
              <a:rPr lang="en-US" sz="2000" dirty="0" err="1"/>
              <a:t>để</a:t>
            </a:r>
            <a:r>
              <a:rPr lang="en-US" sz="2000" dirty="0"/>
              <a:t> </a:t>
            </a:r>
            <a:r>
              <a:rPr lang="en-US" sz="2000" dirty="0" err="1"/>
              <a:t>hợp</a:t>
            </a:r>
            <a:r>
              <a:rPr lang="en-US" sz="2000" dirty="0"/>
              <a:t> </a:t>
            </a:r>
            <a:r>
              <a:rPr lang="en-US" sz="2000" dirty="0" err="1"/>
              <a:t>tác</a:t>
            </a:r>
            <a:r>
              <a:rPr lang="en-US" sz="2000" dirty="0"/>
              <a:t> </a:t>
            </a:r>
            <a:r>
              <a:rPr lang="en-US" sz="2000" dirty="0" err="1"/>
              <a:t>cùng</a:t>
            </a:r>
            <a:r>
              <a:rPr lang="en-US" sz="2000" dirty="0"/>
              <a:t> </a:t>
            </a:r>
            <a:r>
              <a:rPr lang="en-US" sz="2000" dirty="0" err="1"/>
              <a:t>phát</a:t>
            </a:r>
            <a:r>
              <a:rPr lang="en-US" sz="2000" dirty="0"/>
              <a:t> </a:t>
            </a:r>
            <a:r>
              <a:rPr lang="en-US" sz="2000" dirty="0" err="1"/>
              <a:t>triển</a:t>
            </a:r>
            <a:r>
              <a:rPr lang="en-US" sz="2000" dirty="0"/>
              <a:t>.</a:t>
            </a:r>
          </a:p>
        </p:txBody>
      </p:sp>
      <p:pic>
        <p:nvPicPr>
          <p:cNvPr id="6" name="Picture 5" descr="A black and yellow logo&#10;&#10;AI-generated content may be incorrect.">
            <a:extLst>
              <a:ext uri="{FF2B5EF4-FFF2-40B4-BE49-F238E27FC236}">
                <a16:creationId xmlns:a16="http://schemas.microsoft.com/office/drawing/2014/main" id="{2E741D9B-0BC2-DD4B-B9D8-347DAFC0E9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568" y="0"/>
            <a:ext cx="4334393" cy="1695372"/>
          </a:xfrm>
          <a:prstGeom prst="rect">
            <a:avLst/>
          </a:prstGeom>
        </p:spPr>
      </p:pic>
    </p:spTree>
    <p:extLst>
      <p:ext uri="{BB962C8B-B14F-4D97-AF65-F5344CB8AC3E}">
        <p14:creationId xmlns:p14="http://schemas.microsoft.com/office/powerpoint/2010/main" val="147980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anim calcmode="lin" valueType="num">
                                      <p:cBhvr>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anim calcmode="lin" valueType="num">
                                      <p:cBhvr>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6593" y="1647961"/>
            <a:ext cx="7811590" cy="4896533"/>
          </a:xfrm>
          <a:prstGeom prst="rect">
            <a:avLst/>
          </a:prstGeom>
        </p:spPr>
      </p:pic>
      <p:sp>
        <p:nvSpPr>
          <p:cNvPr id="3" name="Rectangle 2"/>
          <p:cNvSpPr/>
          <p:nvPr/>
        </p:nvSpPr>
        <p:spPr>
          <a:xfrm>
            <a:off x="190287" y="941109"/>
            <a:ext cx="5972019" cy="646331"/>
          </a:xfrm>
          <a:prstGeom prst="rect">
            <a:avLst/>
          </a:prstGeom>
        </p:spPr>
        <p:txBody>
          <a:bodyPr wrap="none">
            <a:spAutoFit/>
          </a:bodyPr>
          <a:lstStyle/>
          <a:p>
            <a:r>
              <a:rPr lang="vi-VN" sz="3200" b="1" dirty="0">
                <a:solidFill>
                  <a:srgbClr val="C00000"/>
                </a:solidFill>
              </a:rPr>
              <a:t>Hãy liên hệ</a:t>
            </a:r>
            <a:r>
              <a:rPr lang="en-US" sz="3200" b="1" dirty="0">
                <a:solidFill>
                  <a:srgbClr val="C00000"/>
                </a:solidFill>
              </a:rPr>
              <a:t> </a:t>
            </a:r>
            <a:r>
              <a:rPr lang="en-US" sz="3600" b="1" dirty="0" err="1">
                <a:solidFill>
                  <a:srgbClr val="C00000"/>
                </a:solidFill>
              </a:rPr>
              <a:t>với</a:t>
            </a:r>
            <a:r>
              <a:rPr lang="en-US" sz="3200" b="1" dirty="0">
                <a:solidFill>
                  <a:srgbClr val="C00000"/>
                </a:solidFill>
              </a:rPr>
              <a:t> </a:t>
            </a:r>
            <a:r>
              <a:rPr lang="vi-VN" sz="3200" b="1" dirty="0">
                <a:solidFill>
                  <a:srgbClr val="C00000"/>
                </a:solidFill>
              </a:rPr>
              <a:t>chúng tôi qua:</a:t>
            </a:r>
            <a:endParaRPr lang="en-US" altLang="en-US" sz="3200" b="1" dirty="0">
              <a:solidFill>
                <a:srgbClr val="C00000"/>
              </a:solidFill>
            </a:endParaRPr>
          </a:p>
        </p:txBody>
      </p:sp>
      <p:sp>
        <p:nvSpPr>
          <p:cNvPr id="4" name="Slide Number Placeholder 3"/>
          <p:cNvSpPr>
            <a:spLocks noGrp="1"/>
          </p:cNvSpPr>
          <p:nvPr>
            <p:ph type="sldNum" sz="quarter" idx="12"/>
          </p:nvPr>
        </p:nvSpPr>
        <p:spPr/>
        <p:txBody>
          <a:bodyPr/>
          <a:lstStyle/>
          <a:p>
            <a:fld id="{4652A4EE-FA19-4E06-9114-B3E521E29519}" type="slidenum">
              <a:rPr lang="en-US" smtClean="0"/>
              <a:t>22</a:t>
            </a:fld>
            <a:endParaRPr lang="en-US"/>
          </a:p>
        </p:txBody>
      </p:sp>
      <p:pic>
        <p:nvPicPr>
          <p:cNvPr id="6" name="Picture 5" descr="A black and yellow logo&#10;&#10;AI-generated content may be incorrect.">
            <a:extLst>
              <a:ext uri="{FF2B5EF4-FFF2-40B4-BE49-F238E27FC236}">
                <a16:creationId xmlns:a16="http://schemas.microsoft.com/office/drawing/2014/main" id="{8EF970CE-4852-B320-2788-BBCD18874B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3017187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ECF3BA9-BC1D-4B29-9171-CED43AF3FC64}"/>
              </a:ext>
            </a:extLst>
          </p:cNvPr>
          <p:cNvSpPr txBox="1">
            <a:spLocks/>
          </p:cNvSpPr>
          <p:nvPr/>
        </p:nvSpPr>
        <p:spPr>
          <a:xfrm>
            <a:off x="1911460" y="279976"/>
            <a:ext cx="6873312" cy="595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en-US" sz="4400" b="1" dirty="0">
                <a:solidFill>
                  <a:srgbClr val="E21838"/>
                </a:solidFill>
              </a:rPr>
              <a:t>Tổng quan về công ty</a:t>
            </a:r>
            <a:endParaRPr lang="en-US" altLang="en-US" sz="4400" b="1" dirty="0">
              <a:solidFill>
                <a:srgbClr val="E21838"/>
              </a:solidFill>
            </a:endParaRPr>
          </a:p>
        </p:txBody>
      </p:sp>
      <p:sp>
        <p:nvSpPr>
          <p:cNvPr id="2" name="Content Placeholder 1"/>
          <p:cNvSpPr>
            <a:spLocks noGrp="1"/>
          </p:cNvSpPr>
          <p:nvPr>
            <p:ph idx="1"/>
          </p:nvPr>
        </p:nvSpPr>
        <p:spPr>
          <a:xfrm>
            <a:off x="248193" y="3043926"/>
            <a:ext cx="9444447" cy="3474721"/>
          </a:xfrm>
        </p:spPr>
        <p:txBody>
          <a:bodyPr anchor="ctr">
            <a:normAutofit fontScale="77500" lnSpcReduction="20000"/>
          </a:bodyPr>
          <a:lstStyle/>
          <a:p>
            <a:pPr marL="0" indent="0" algn="just">
              <a:lnSpc>
                <a:spcPct val="120000"/>
              </a:lnSpc>
              <a:buNone/>
            </a:pPr>
            <a:r>
              <a:rPr lang="en-US"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Thương hiệu cauthang.com là tiền thân của c</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ty </a:t>
            </a:r>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ầu </a:t>
            </a:r>
            <a:r>
              <a:rPr lang="en-US" sz="3200" dirty="0">
                <a:latin typeface="Times New Roman" panose="02020603050405020304" pitchFamily="18" charset="0"/>
                <a:cs typeface="Times New Roman" panose="02020603050405020304" pitchFamily="18" charset="0"/>
              </a:rPr>
              <a:t>T</a:t>
            </a:r>
            <a:r>
              <a:rPr lang="vi-VN" sz="3200" dirty="0">
                <a:latin typeface="Times New Roman" panose="02020603050405020304" pitchFamily="18" charset="0"/>
                <a:cs typeface="Times New Roman" panose="02020603050405020304" pitchFamily="18" charset="0"/>
              </a:rPr>
              <a:t>hang Long Th</a:t>
            </a:r>
            <a:r>
              <a:rPr lang="en-US" sz="3200" dirty="0" err="1">
                <a:latin typeface="Times New Roman" panose="02020603050405020304" pitchFamily="18" charset="0"/>
                <a:cs typeface="Times New Roman" panose="02020603050405020304" pitchFamily="18" charset="0"/>
              </a:rPr>
              <a:t>ường</a:t>
            </a:r>
            <a:r>
              <a:rPr lang="vi-VN" sz="3200" dirty="0">
                <a:latin typeface="Times New Roman" panose="02020603050405020304" pitchFamily="18" charset="0"/>
                <a:cs typeface="Times New Roman" panose="02020603050405020304" pitchFamily="18" charset="0"/>
              </a:rPr>
              <a:t> từ năm 2000</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vi-VN" sz="3200" dirty="0">
                <a:latin typeface="Times New Roman" panose="02020603050405020304" pitchFamily="18" charset="0"/>
                <a:cs typeface="Times New Roman" panose="02020603050405020304" pitchFamily="18" charset="0"/>
              </a:rPr>
              <a:t> 2008 th</a:t>
            </a:r>
            <a:r>
              <a:rPr lang="en-US" sz="3200" dirty="0">
                <a:latin typeface="Times New Roman" panose="02020603050405020304" pitchFamily="18" charset="0"/>
                <a:cs typeface="Times New Roman" panose="02020603050405020304" pitchFamily="18" charset="0"/>
              </a:rPr>
              <a:t>ì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vi-VN" sz="3200" dirty="0">
                <a:latin typeface="Times New Roman" panose="02020603050405020304" pitchFamily="18" charset="0"/>
                <a:cs typeface="Times New Roman" panose="02020603050405020304" pitchFamily="18" charset="0"/>
              </a:rPr>
              <a:t> 2 thương hiệu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gỗ</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Toppro</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vn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và </a:t>
            </a:r>
            <a:r>
              <a:rPr lang="en-US" sz="3200" dirty="0">
                <a:latin typeface="Times New Roman" panose="02020603050405020304" pitchFamily="18" charset="0"/>
                <a:cs typeface="Times New Roman" panose="02020603050405020304" pitchFamily="18" charset="0"/>
              </a:rPr>
              <a:t>“ca</a:t>
            </a:r>
            <a:r>
              <a:rPr lang="vi-VN" sz="3200" dirty="0">
                <a:latin typeface="Times New Roman" panose="02020603050405020304" pitchFamily="18" charset="0"/>
                <a:cs typeface="Times New Roman" panose="02020603050405020304" pitchFamily="18" charset="0"/>
              </a:rPr>
              <a:t>uthang.com</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Gần 20 năm qua c</a:t>
            </a:r>
            <a:r>
              <a:rPr lang="en-US" sz="3200" dirty="0">
                <a:latin typeface="Times New Roman" panose="02020603050405020304" pitchFamily="18" charset="0"/>
                <a:cs typeface="Times New Roman" panose="02020603050405020304" pitchFamily="18" charset="0"/>
              </a:rPr>
              <a:t>au</a:t>
            </a:r>
            <a:r>
              <a:rPr lang="vi-VN" sz="3200" dirty="0">
                <a:latin typeface="Times New Roman" panose="02020603050405020304" pitchFamily="18" charset="0"/>
                <a:cs typeface="Times New Roman" panose="02020603050405020304" pitchFamily="18" charset="0"/>
              </a:rPr>
              <a:t>thang.com đã sản xuất và lắp đặt hàng nghìn chiếc cầu thang với các chất liệu như gỗ, sắt kính, inox và cầu thang nhập khẩu cho các công trình nhà nhà dân, nhà phố, biệt thự và dự án… được khách hàng tin 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r>
              <a:rPr lang="vi-VN" sz="3200" dirty="0">
                <a:latin typeface="Times New Roman" panose="02020603050405020304" pitchFamily="18" charset="0"/>
                <a:cs typeface="Times New Roman" panose="02020603050405020304" pitchFamily="18" charset="0"/>
              </a:rPr>
              <a:t> cauthang.com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khẳng định được vị trí hàng đầu về tư vấn thiết kết sản xuất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vi-VN" sz="3200" dirty="0">
                <a:latin typeface="Times New Roman" panose="02020603050405020304" pitchFamily="18" charset="0"/>
                <a:cs typeface="Times New Roman" panose="02020603050405020304" pitchFamily="18" charset="0"/>
              </a:rPr>
              <a:t> lắp đặt </a:t>
            </a:r>
            <a:r>
              <a:rPr lang="en-US" sz="3200" dirty="0" err="1">
                <a:latin typeface="Times New Roman" panose="02020603050405020304" pitchFamily="18" charset="0"/>
                <a:cs typeface="Times New Roman" panose="02020603050405020304" pitchFamily="18" charset="0"/>
              </a:rPr>
              <a:t>lan</a:t>
            </a:r>
            <a:r>
              <a:rPr lang="en-US" sz="3200" dirty="0">
                <a:latin typeface="Times New Roman" panose="02020603050405020304" pitchFamily="18" charset="0"/>
                <a:cs typeface="Times New Roman" panose="02020603050405020304" pitchFamily="18" charset="0"/>
              </a:rPr>
              <a:t> can </a:t>
            </a:r>
            <a:r>
              <a:rPr lang="vi-VN" sz="3200" dirty="0">
                <a:latin typeface="Times New Roman" panose="02020603050405020304" pitchFamily="18" charset="0"/>
                <a:cs typeface="Times New Roman" panose="02020603050405020304" pitchFamily="18" charset="0"/>
              </a:rPr>
              <a:t>cầu thang.</a:t>
            </a:r>
            <a:r>
              <a:rPr lang="en-US" sz="3200" dirty="0">
                <a:latin typeface="Times New Roman" panose="02020603050405020304" pitchFamily="18" charset="0"/>
                <a:cs typeface="Times New Roman" panose="02020603050405020304" pitchFamily="18" charset="0"/>
              </a:rPr>
              <a:t> </a:t>
            </a:r>
          </a:p>
          <a:p>
            <a:pPr marL="0" indent="0" algn="ctr">
              <a:buNone/>
            </a:pPr>
            <a:endParaRPr lang="vi-VN"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4652A4EE-FA19-4E06-9114-B3E521E29519}" type="slidenum">
              <a:rPr lang="en-US" smtClean="0"/>
              <a:t>3</a:t>
            </a:fld>
            <a:endParaRPr lang="en-US"/>
          </a:p>
        </p:txBody>
      </p:sp>
      <p:pic>
        <p:nvPicPr>
          <p:cNvPr id="4" name="Picture 3" descr="A black and yellow logo&#10;&#10;AI-generated content may be incorrect.">
            <a:extLst>
              <a:ext uri="{FF2B5EF4-FFF2-40B4-BE49-F238E27FC236}">
                <a16:creationId xmlns:a16="http://schemas.microsoft.com/office/drawing/2014/main" id="{E57A71C2-5F14-5DAB-89CD-0381AA884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411" y="1055272"/>
            <a:ext cx="5298893" cy="2072630"/>
          </a:xfrm>
          <a:prstGeom prst="rect">
            <a:avLst/>
          </a:prstGeom>
        </p:spPr>
      </p:pic>
    </p:spTree>
    <p:extLst>
      <p:ext uri="{BB962C8B-B14F-4D97-AF65-F5344CB8AC3E}">
        <p14:creationId xmlns:p14="http://schemas.microsoft.com/office/powerpoint/2010/main" val="382480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1143000" y="519827"/>
            <a:ext cx="11486030" cy="1325563"/>
          </a:xfrm>
        </p:spPr>
        <p:txBody>
          <a:bodyPr>
            <a:normAutofit/>
          </a:bodyPr>
          <a:lstStyle/>
          <a:p>
            <a:r>
              <a:rPr lang="en-US" altLang="en-US" sz="4000" dirty="0">
                <a:solidFill>
                  <a:srgbClr val="FF0000"/>
                </a:solidFill>
              </a:rPr>
              <a:t>  </a:t>
            </a:r>
          </a:p>
        </p:txBody>
      </p:sp>
      <p:sp>
        <p:nvSpPr>
          <p:cNvPr id="5" name="Slide Number Placeholder 4"/>
          <p:cNvSpPr>
            <a:spLocks noGrp="1"/>
          </p:cNvSpPr>
          <p:nvPr>
            <p:ph type="sldNum" sz="quarter" idx="12"/>
          </p:nvPr>
        </p:nvSpPr>
        <p:spPr/>
        <p:txBody>
          <a:bodyPr/>
          <a:lstStyle/>
          <a:p>
            <a:fld id="{4652A4EE-FA19-4E06-9114-B3E521E29519}" type="slidenum">
              <a:rPr lang="en-US" smtClean="0"/>
              <a:t>4</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40039" y="1082617"/>
            <a:ext cx="5756401"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XƯỞNG SẢN XUẤT: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39" y="2035117"/>
            <a:ext cx="4906932" cy="3680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672" y="1932086"/>
            <a:ext cx="2164819" cy="378323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192" y="1932085"/>
            <a:ext cx="2346956" cy="3783231"/>
          </a:xfrm>
          <a:prstGeom prst="rect">
            <a:avLst/>
          </a:prstGeom>
        </p:spPr>
      </p:pic>
      <p:pic>
        <p:nvPicPr>
          <p:cNvPr id="6" name="Picture 5" descr="A black and yellow logo&#10;&#10;AI-generated content may be incorrect.">
            <a:extLst>
              <a:ext uri="{FF2B5EF4-FFF2-40B4-BE49-F238E27FC236}">
                <a16:creationId xmlns:a16="http://schemas.microsoft.com/office/drawing/2014/main" id="{C14B57E7-7BCC-0E3A-DEA6-51DA082CE5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4254165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594895" y="512646"/>
            <a:ext cx="11486030" cy="1325563"/>
          </a:xfrm>
        </p:spPr>
        <p:txBody>
          <a:bodyPr>
            <a:normAutofit/>
          </a:bodyPr>
          <a:lstStyle/>
          <a:p>
            <a:r>
              <a:rPr lang="en-US" altLang="en-US" sz="4000" dirty="0">
                <a:solidFill>
                  <a:srgbClr val="FF0000"/>
                </a:solidFill>
              </a:rPr>
              <a:t>  </a:t>
            </a:r>
          </a:p>
        </p:txBody>
      </p:sp>
      <p:sp>
        <p:nvSpPr>
          <p:cNvPr id="3" name="Slide Number Placeholder 2"/>
          <p:cNvSpPr>
            <a:spLocks noGrp="1"/>
          </p:cNvSpPr>
          <p:nvPr>
            <p:ph type="sldNum" sz="quarter" idx="12"/>
          </p:nvPr>
        </p:nvSpPr>
        <p:spPr/>
        <p:txBody>
          <a:bodyPr/>
          <a:lstStyle/>
          <a:p>
            <a:fld id="{4652A4EE-FA19-4E06-9114-B3E521E29519}" type="slidenum">
              <a:rPr lang="en-US" smtClean="0"/>
              <a:t>5</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292025" y="1164306"/>
            <a:ext cx="5756401"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XƯỞNG SẢN XUẤT:</a:t>
            </a:r>
          </a:p>
        </p:txBody>
      </p:sp>
      <p:pic>
        <p:nvPicPr>
          <p:cNvPr id="2" name="Picture 1"/>
          <p:cNvPicPr>
            <a:picLocks noChangeAspect="1"/>
          </p:cNvPicPr>
          <p:nvPr/>
        </p:nvPicPr>
        <p:blipFill>
          <a:blip r:embed="rId3"/>
          <a:stretch>
            <a:fillRect/>
          </a:stretch>
        </p:blipFill>
        <p:spPr>
          <a:xfrm>
            <a:off x="2454314" y="2232014"/>
            <a:ext cx="2685517" cy="358069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120" y="2368784"/>
            <a:ext cx="4586902" cy="3443920"/>
          </a:xfrm>
          <a:prstGeom prst="rect">
            <a:avLst/>
          </a:prstGeom>
        </p:spPr>
      </p:pic>
      <p:pic>
        <p:nvPicPr>
          <p:cNvPr id="8" name="Picture 7"/>
          <p:cNvPicPr>
            <a:picLocks noChangeAspect="1"/>
          </p:cNvPicPr>
          <p:nvPr/>
        </p:nvPicPr>
        <p:blipFill rotWithShape="1">
          <a:blip r:embed="rId5"/>
          <a:srcRect t="10708" b="13500"/>
          <a:stretch/>
        </p:blipFill>
        <p:spPr>
          <a:xfrm>
            <a:off x="175375" y="2232014"/>
            <a:ext cx="2184154" cy="358069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842227"/>
            <a:ext cx="1073283" cy="448563"/>
          </a:xfrm>
          <a:prstGeom prst="rect">
            <a:avLst/>
          </a:prstGeom>
        </p:spPr>
      </p:pic>
      <p:pic>
        <p:nvPicPr>
          <p:cNvPr id="6" name="Picture 5" descr="A black and yellow logo&#10;&#10;AI-generated content may be incorrect.">
            <a:extLst>
              <a:ext uri="{FF2B5EF4-FFF2-40B4-BE49-F238E27FC236}">
                <a16:creationId xmlns:a16="http://schemas.microsoft.com/office/drawing/2014/main" id="{3EFCFC73-39D0-5D84-9C3E-7CCB84D525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2570574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flipH="1">
            <a:off x="10343030" y="256630"/>
            <a:ext cx="2504290" cy="1325563"/>
          </a:xfrm>
        </p:spPr>
        <p:txBody>
          <a:bodyPr>
            <a:normAutofit/>
          </a:bodyPr>
          <a:lstStyle/>
          <a:p>
            <a:r>
              <a:rPr lang="en-US" altLang="en-US" sz="4000" dirty="0">
                <a:solidFill>
                  <a:srgbClr val="FF0000"/>
                </a:solidFill>
              </a:rPr>
              <a:t>  </a:t>
            </a:r>
          </a:p>
        </p:txBody>
      </p:sp>
      <p:sp>
        <p:nvSpPr>
          <p:cNvPr id="6" name="Slide Number Placeholder 5"/>
          <p:cNvSpPr>
            <a:spLocks noGrp="1"/>
          </p:cNvSpPr>
          <p:nvPr>
            <p:ph type="sldNum" sz="quarter" idx="12"/>
          </p:nvPr>
        </p:nvSpPr>
        <p:spPr/>
        <p:txBody>
          <a:bodyPr/>
          <a:lstStyle/>
          <a:p>
            <a:fld id="{4652A4EE-FA19-4E06-9114-B3E521E29519}" type="slidenum">
              <a:rPr lang="en-US" smtClean="0"/>
              <a:t>6</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275633" y="249269"/>
            <a:ext cx="5756401" cy="416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NGUYÊN LIỆU:</a:t>
            </a:r>
          </a:p>
        </p:txBody>
      </p:sp>
      <p:pic>
        <p:nvPicPr>
          <p:cNvPr id="2054" name="Picture 6" descr="C:\Users\admin\AppData\Local\ZaloPC\283671598480199460\ZaloDownloads\picture\4576773104251166536\z5440734956813_238612219009388f9e914e6af29d1c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7166" y="1441177"/>
            <a:ext cx="2455369" cy="177365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admin\AppData\Local\ZaloPC\283671598480199460\ZaloDownloads\picture\4576773104251166536\z5440733029018_1ca4915bc14247e72608e0fc719da0a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8490" y="3636890"/>
            <a:ext cx="2138521" cy="26767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5090430" y="1335301"/>
            <a:ext cx="2724760" cy="2043571"/>
          </a:xfrm>
          <a:prstGeom prst="rect">
            <a:avLst/>
          </a:prstGeom>
        </p:spPr>
      </p:pic>
      <p:pic>
        <p:nvPicPr>
          <p:cNvPr id="3" name="Picture 2"/>
          <p:cNvPicPr>
            <a:picLocks noChangeAspect="1"/>
          </p:cNvPicPr>
          <p:nvPr/>
        </p:nvPicPr>
        <p:blipFill>
          <a:blip r:embed="rId6"/>
          <a:stretch>
            <a:fillRect/>
          </a:stretch>
        </p:blipFill>
        <p:spPr>
          <a:xfrm>
            <a:off x="875645" y="3678313"/>
            <a:ext cx="1913202" cy="2550935"/>
          </a:xfrm>
          <a:prstGeom prst="rect">
            <a:avLst/>
          </a:prstGeom>
        </p:spPr>
      </p:pic>
      <p:pic>
        <p:nvPicPr>
          <p:cNvPr id="13" name="Picture 12"/>
          <p:cNvPicPr>
            <a:picLocks noChangeAspect="1"/>
          </p:cNvPicPr>
          <p:nvPr/>
        </p:nvPicPr>
        <p:blipFill rotWithShape="1">
          <a:blip r:embed="rId7"/>
          <a:srcRect l="968" t="9915" r="66910"/>
          <a:stretch/>
        </p:blipFill>
        <p:spPr>
          <a:xfrm>
            <a:off x="2840793" y="3686743"/>
            <a:ext cx="691248" cy="2559745"/>
          </a:xfrm>
          <a:prstGeom prst="rect">
            <a:avLst/>
          </a:prstGeom>
        </p:spPr>
      </p:pic>
      <p:pic>
        <p:nvPicPr>
          <p:cNvPr id="14" name="Picture 13"/>
          <p:cNvPicPr>
            <a:picLocks noChangeAspect="1"/>
          </p:cNvPicPr>
          <p:nvPr/>
        </p:nvPicPr>
        <p:blipFill rotWithShape="1">
          <a:blip r:embed="rId8"/>
          <a:srcRect l="4376" r="63243"/>
          <a:stretch/>
        </p:blipFill>
        <p:spPr>
          <a:xfrm>
            <a:off x="3623365" y="3686743"/>
            <a:ext cx="617415" cy="2542279"/>
          </a:xfrm>
          <a:prstGeom prst="rect">
            <a:avLst/>
          </a:prstGeom>
        </p:spPr>
      </p:pic>
      <p:pic>
        <p:nvPicPr>
          <p:cNvPr id="15" name="Picture 14"/>
          <p:cNvPicPr>
            <a:picLocks noChangeAspect="1"/>
          </p:cNvPicPr>
          <p:nvPr/>
        </p:nvPicPr>
        <p:blipFill rotWithShape="1">
          <a:blip r:embed="rId9"/>
          <a:srcRect l="25040" t="5351" r="30260" b="876"/>
          <a:stretch/>
        </p:blipFill>
        <p:spPr>
          <a:xfrm>
            <a:off x="4373869" y="3686743"/>
            <a:ext cx="906808" cy="2536421"/>
          </a:xfrm>
          <a:prstGeom prst="rect">
            <a:avLst/>
          </a:prstGeom>
        </p:spPr>
      </p:pic>
      <p:pic>
        <p:nvPicPr>
          <p:cNvPr id="17" name="Picture 16"/>
          <p:cNvPicPr>
            <a:picLocks noChangeAspect="1"/>
          </p:cNvPicPr>
          <p:nvPr/>
        </p:nvPicPr>
        <p:blipFill rotWithShape="1">
          <a:blip r:embed="rId10"/>
          <a:srcRect r="50928"/>
          <a:stretch/>
        </p:blipFill>
        <p:spPr>
          <a:xfrm>
            <a:off x="5435939" y="3697219"/>
            <a:ext cx="1245842" cy="2538792"/>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3888" y="1070846"/>
            <a:ext cx="2405743" cy="2405743"/>
          </a:xfrm>
          <a:prstGeom prst="rect">
            <a:avLst/>
          </a:prstGeom>
        </p:spPr>
      </p:pic>
      <p:pic>
        <p:nvPicPr>
          <p:cNvPr id="5" name="Picture 4"/>
          <p:cNvPicPr>
            <a:picLocks noChangeAspect="1"/>
          </p:cNvPicPr>
          <p:nvPr/>
        </p:nvPicPr>
        <p:blipFill>
          <a:blip r:embed="rId12"/>
          <a:stretch>
            <a:fillRect/>
          </a:stretch>
        </p:blipFill>
        <p:spPr>
          <a:xfrm>
            <a:off x="7973086" y="1306221"/>
            <a:ext cx="1560588" cy="2101732"/>
          </a:xfrm>
          <a:prstGeom prst="rect">
            <a:avLst/>
          </a:prstGeom>
        </p:spPr>
      </p:pic>
      <p:pic>
        <p:nvPicPr>
          <p:cNvPr id="7" name="Picture 6" descr="A black and yellow logo&#10;&#10;AI-generated content may be incorrect.">
            <a:extLst>
              <a:ext uri="{FF2B5EF4-FFF2-40B4-BE49-F238E27FC236}">
                <a16:creationId xmlns:a16="http://schemas.microsoft.com/office/drawing/2014/main" id="{D2B24FB6-2B71-DA5D-3390-6501F3BFE5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992179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803077" y="723061"/>
            <a:ext cx="11486030" cy="1325563"/>
          </a:xfrm>
        </p:spPr>
        <p:txBody>
          <a:bodyPr>
            <a:normAutofit/>
          </a:bodyPr>
          <a:lstStyle/>
          <a:p>
            <a:r>
              <a:rPr lang="en-US" altLang="en-US" sz="4000" dirty="0">
                <a:solidFill>
                  <a:srgbClr val="FF0000"/>
                </a:solidFill>
              </a:rPr>
              <a:t>  </a:t>
            </a:r>
          </a:p>
        </p:txBody>
      </p:sp>
      <p:sp>
        <p:nvSpPr>
          <p:cNvPr id="2" name="Content Placeholder 1"/>
          <p:cNvSpPr>
            <a:spLocks noGrp="1"/>
          </p:cNvSpPr>
          <p:nvPr>
            <p:ph idx="1"/>
          </p:nvPr>
        </p:nvSpPr>
        <p:spPr>
          <a:xfrm>
            <a:off x="235131" y="1314289"/>
            <a:ext cx="9522823" cy="2421036"/>
          </a:xfrm>
        </p:spPr>
        <p:txBody>
          <a:bodyPr>
            <a:normAutofit/>
          </a:bodyPr>
          <a:lstStyle/>
          <a:p>
            <a:pPr marL="0" indent="0">
              <a:buNone/>
            </a:pPr>
            <a:r>
              <a:rPr lang="en-US" sz="2400" dirty="0" err="1"/>
              <a:t>Đã</a:t>
            </a:r>
            <a:r>
              <a:rPr lang="en-US" sz="2400" dirty="0"/>
              <a:t> </a:t>
            </a:r>
            <a:r>
              <a:rPr lang="en-US" sz="2400" dirty="0" err="1"/>
              <a:t>có</a:t>
            </a:r>
            <a:r>
              <a:rPr lang="en-US" sz="2400" dirty="0"/>
              <a:t> </a:t>
            </a:r>
            <a:r>
              <a:rPr lang="vi-VN" sz="2400" dirty="0"/>
              <a:t>20 năm kinh nghiệm tư vấn, thiết kế, sản xuất và lắp đặt cầu thang,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t> </a:t>
            </a:r>
            <a:r>
              <a:rPr lang="vi-VN" sz="2400" dirty="0"/>
              <a:t>nhiều chất liệu kết hợp với nhau, nhiều phong cách và giá cả phù hợp với nhiều mức độ đầu tư của mỗi công trình…!</a:t>
            </a:r>
            <a:endParaRPr lang="en-US" sz="2400" dirty="0"/>
          </a:p>
        </p:txBody>
      </p:sp>
      <p:sp>
        <p:nvSpPr>
          <p:cNvPr id="5" name="Slide Number Placeholder 4"/>
          <p:cNvSpPr>
            <a:spLocks noGrp="1"/>
          </p:cNvSpPr>
          <p:nvPr>
            <p:ph type="sldNum" sz="quarter" idx="12"/>
          </p:nvPr>
        </p:nvSpPr>
        <p:spPr/>
        <p:txBody>
          <a:bodyPr/>
          <a:lstStyle/>
          <a:p>
            <a:fld id="{4652A4EE-FA19-4E06-9114-B3E521E29519}" type="slidenum">
              <a:rPr lang="en-US" smtClean="0"/>
              <a:t>7</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10569" y="691831"/>
            <a:ext cx="11362508" cy="809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solidFill>
                  <a:srgbClr val="E21838"/>
                </a:solidFill>
              </a:rPr>
              <a:t>* </a:t>
            </a:r>
            <a:r>
              <a:rPr lang="en-US" b="1" dirty="0" err="1">
                <a:solidFill>
                  <a:srgbClr val="E21838"/>
                </a:solidFill>
              </a:rPr>
              <a:t>Thế</a:t>
            </a:r>
            <a:r>
              <a:rPr lang="en-US" b="1" dirty="0">
                <a:solidFill>
                  <a:srgbClr val="E21838"/>
                </a:solidFill>
              </a:rPr>
              <a:t> </a:t>
            </a:r>
            <a:r>
              <a:rPr lang="en-US" b="1" dirty="0" err="1">
                <a:solidFill>
                  <a:srgbClr val="E21838"/>
                </a:solidFill>
              </a:rPr>
              <a:t>mạnh</a:t>
            </a:r>
            <a:r>
              <a:rPr lang="en-US" b="1" dirty="0">
                <a:solidFill>
                  <a:srgbClr val="E21838"/>
                </a:solidFill>
              </a:rPr>
              <a:t> </a:t>
            </a:r>
            <a:r>
              <a:rPr lang="en-US" b="1" dirty="0" err="1">
                <a:solidFill>
                  <a:srgbClr val="E21838"/>
                </a:solidFill>
              </a:rPr>
              <a:t>của</a:t>
            </a:r>
            <a:r>
              <a:rPr lang="en-US" b="1" dirty="0">
                <a:solidFill>
                  <a:srgbClr val="E21838"/>
                </a:solidFill>
              </a:rPr>
              <a:t> </a:t>
            </a:r>
            <a:r>
              <a:rPr lang="vi-VN" b="1" dirty="0">
                <a:solidFill>
                  <a:srgbClr val="E21838"/>
                </a:solidFill>
              </a:rPr>
              <a:t>chúng tôi </a:t>
            </a:r>
            <a:r>
              <a:rPr lang="en-US" b="1" dirty="0" err="1">
                <a:solidFill>
                  <a:srgbClr val="E21838"/>
                </a:solidFill>
              </a:rPr>
              <a:t>là</a:t>
            </a:r>
            <a:r>
              <a:rPr lang="en-US" b="1" dirty="0">
                <a:solidFill>
                  <a:srgbClr val="E21838"/>
                </a:solidFill>
              </a:rPr>
              <a:t>:</a:t>
            </a:r>
            <a:endParaRPr lang="en-US" altLang="en-US" b="1" dirty="0">
              <a:solidFill>
                <a:srgbClr val="E21838"/>
              </a:solidFill>
            </a:endParaRPr>
          </a:p>
        </p:txBody>
      </p:sp>
      <p:pic>
        <p:nvPicPr>
          <p:cNvPr id="3" name="Picture 2"/>
          <p:cNvPicPr>
            <a:picLocks noChangeAspect="1"/>
          </p:cNvPicPr>
          <p:nvPr/>
        </p:nvPicPr>
        <p:blipFill>
          <a:blip r:embed="rId3"/>
          <a:stretch>
            <a:fillRect/>
          </a:stretch>
        </p:blipFill>
        <p:spPr>
          <a:xfrm>
            <a:off x="537495" y="2851097"/>
            <a:ext cx="2226553" cy="2671863"/>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010504" y="2851097"/>
            <a:ext cx="1999291" cy="2665721"/>
          </a:xfrm>
          <a:prstGeom prst="rect">
            <a:avLst/>
          </a:prstGeom>
        </p:spPr>
      </p:pic>
      <p:pic>
        <p:nvPicPr>
          <p:cNvPr id="12" name="Picture 11"/>
          <p:cNvPicPr>
            <a:picLocks noChangeAspect="1"/>
          </p:cNvPicPr>
          <p:nvPr/>
        </p:nvPicPr>
        <p:blipFill>
          <a:blip r:embed="rId6"/>
          <a:stretch>
            <a:fillRect/>
          </a:stretch>
        </p:blipFill>
        <p:spPr>
          <a:xfrm>
            <a:off x="7548059" y="2851097"/>
            <a:ext cx="1804947" cy="2701405"/>
          </a:xfrm>
          <a:prstGeom prst="rect">
            <a:avLst/>
          </a:prstGeom>
        </p:spPr>
      </p:pic>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Effect>
                      <a14:brightnessContrast contrast="-20000"/>
                    </a14:imgEffect>
                  </a14:imgLayer>
                </a14:imgProps>
              </a:ext>
            </a:extLst>
          </a:blip>
          <a:stretch>
            <a:fillRect/>
          </a:stretch>
        </p:blipFill>
        <p:spPr bwMode="auto">
          <a:xfrm>
            <a:off x="5289246" y="2870754"/>
            <a:ext cx="1984548" cy="2646064"/>
          </a:xfrm>
          <a:prstGeom prst="rect">
            <a:avLst/>
          </a:prstGeom>
        </p:spPr>
      </p:pic>
      <p:sp>
        <p:nvSpPr>
          <p:cNvPr id="17" name="Rectangle 16"/>
          <p:cNvSpPr/>
          <p:nvPr/>
        </p:nvSpPr>
        <p:spPr>
          <a:xfrm>
            <a:off x="1007446" y="5516818"/>
            <a:ext cx="1310510" cy="541179"/>
          </a:xfrm>
          <a:prstGeom prst="rect">
            <a:avLst/>
          </a:prstGeom>
        </p:spPr>
        <p:txBody>
          <a:bodyPr wrap="square">
            <a:spAutoFit/>
          </a:bodyPr>
          <a:lstStyle/>
          <a:p>
            <a:r>
              <a:rPr lang="en-US" sz="2800" dirty="0"/>
              <a:t>CTK 01</a:t>
            </a:r>
          </a:p>
        </p:txBody>
      </p:sp>
      <p:sp>
        <p:nvSpPr>
          <p:cNvPr id="18" name="Rectangle 17"/>
          <p:cNvSpPr/>
          <p:nvPr/>
        </p:nvSpPr>
        <p:spPr>
          <a:xfrm>
            <a:off x="3414760" y="5552652"/>
            <a:ext cx="1372241" cy="523220"/>
          </a:xfrm>
          <a:prstGeom prst="rect">
            <a:avLst/>
          </a:prstGeom>
        </p:spPr>
        <p:txBody>
          <a:bodyPr wrap="square">
            <a:spAutoFit/>
          </a:bodyPr>
          <a:lstStyle/>
          <a:p>
            <a:r>
              <a:rPr lang="en-US" sz="2800" dirty="0"/>
              <a:t>CTG 01</a:t>
            </a:r>
          </a:p>
        </p:txBody>
      </p:sp>
      <p:sp>
        <p:nvSpPr>
          <p:cNvPr id="19" name="Rectangle 18"/>
          <p:cNvSpPr/>
          <p:nvPr/>
        </p:nvSpPr>
        <p:spPr>
          <a:xfrm>
            <a:off x="5791823" y="5552651"/>
            <a:ext cx="1307011" cy="523220"/>
          </a:xfrm>
          <a:prstGeom prst="rect">
            <a:avLst/>
          </a:prstGeom>
        </p:spPr>
        <p:txBody>
          <a:bodyPr wrap="square">
            <a:spAutoFit/>
          </a:bodyPr>
          <a:lstStyle/>
          <a:p>
            <a:r>
              <a:rPr lang="en-US" sz="2800" dirty="0"/>
              <a:t>CTG 02</a:t>
            </a:r>
          </a:p>
        </p:txBody>
      </p:sp>
      <p:sp>
        <p:nvSpPr>
          <p:cNvPr id="20" name="Rectangle 19"/>
          <p:cNvSpPr/>
          <p:nvPr/>
        </p:nvSpPr>
        <p:spPr>
          <a:xfrm>
            <a:off x="7944080" y="5584178"/>
            <a:ext cx="1388434" cy="543024"/>
          </a:xfrm>
          <a:prstGeom prst="rect">
            <a:avLst/>
          </a:prstGeom>
        </p:spPr>
        <p:txBody>
          <a:bodyPr wrap="square">
            <a:spAutoFit/>
          </a:bodyPr>
          <a:lstStyle/>
          <a:p>
            <a:r>
              <a:rPr lang="en-US" sz="2800" dirty="0"/>
              <a:t>CTS 01</a:t>
            </a:r>
          </a:p>
        </p:txBody>
      </p:sp>
      <p:pic>
        <p:nvPicPr>
          <p:cNvPr id="7" name="Picture 6" descr="A black and yellow logo&#10;&#10;AI-generated content may be incorrect.">
            <a:extLst>
              <a:ext uri="{FF2B5EF4-FFF2-40B4-BE49-F238E27FC236}">
                <a16:creationId xmlns:a16="http://schemas.microsoft.com/office/drawing/2014/main" id="{577F5A17-A9A0-2C9B-6F5F-8972F407AF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3907" y="0"/>
            <a:ext cx="3602054" cy="1408922"/>
          </a:xfrm>
          <a:prstGeom prst="rect">
            <a:avLst/>
          </a:prstGeom>
        </p:spPr>
      </p:pic>
    </p:spTree>
    <p:extLst>
      <p:ext uri="{BB962C8B-B14F-4D97-AF65-F5344CB8AC3E}">
        <p14:creationId xmlns:p14="http://schemas.microsoft.com/office/powerpoint/2010/main" val="206849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774700" y="1400823"/>
            <a:ext cx="11486030" cy="649510"/>
          </a:xfrm>
        </p:spPr>
        <p:txBody>
          <a:bodyPr>
            <a:normAutofit/>
          </a:bodyPr>
          <a:lstStyle/>
          <a:p>
            <a:r>
              <a:rPr lang="en-US" altLang="en-US" sz="4000" dirty="0">
                <a:solidFill>
                  <a:srgbClr val="FF0000"/>
                </a:solidFill>
              </a:rPr>
              <a:t>  </a:t>
            </a:r>
          </a:p>
        </p:txBody>
      </p:sp>
      <p:sp>
        <p:nvSpPr>
          <p:cNvPr id="3" name="Slide Number Placeholder 2"/>
          <p:cNvSpPr>
            <a:spLocks noGrp="1"/>
          </p:cNvSpPr>
          <p:nvPr>
            <p:ph type="sldNum" sz="quarter" idx="12"/>
          </p:nvPr>
        </p:nvSpPr>
        <p:spPr/>
        <p:txBody>
          <a:bodyPr/>
          <a:lstStyle/>
          <a:p>
            <a:fld id="{4652A4EE-FA19-4E06-9114-B3E521E29519}" type="slidenum">
              <a:rPr lang="en-US" smtClean="0"/>
              <a:t>8</a:t>
            </a:fld>
            <a:endParaRPr lang="en-US"/>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84016" y="259765"/>
            <a:ext cx="5766890" cy="809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solidFill>
                  <a:srgbClr val="E21838"/>
                </a:solidFill>
              </a:rPr>
              <a:t>*Câu hỏi thường gặp</a:t>
            </a:r>
            <a:r>
              <a:rPr lang="en-US" b="1" dirty="0">
                <a:solidFill>
                  <a:srgbClr val="E21838"/>
                </a:solidFill>
              </a:rPr>
              <a:t> </a:t>
            </a:r>
            <a:r>
              <a:rPr lang="en-US" b="1" dirty="0" err="1">
                <a:solidFill>
                  <a:srgbClr val="E21838"/>
                </a:solidFill>
              </a:rPr>
              <a:t>về</a:t>
            </a:r>
            <a:r>
              <a:rPr lang="vi-VN" b="1" dirty="0">
                <a:solidFill>
                  <a:srgbClr val="E21838"/>
                </a:solidFill>
              </a:rPr>
              <a:t> </a:t>
            </a:r>
            <a:r>
              <a:rPr lang="en-US" b="1" dirty="0" err="1">
                <a:solidFill>
                  <a:srgbClr val="E21838"/>
                </a:solidFill>
              </a:rPr>
              <a:t>cầu</a:t>
            </a:r>
            <a:r>
              <a:rPr lang="en-US" b="1" dirty="0">
                <a:solidFill>
                  <a:srgbClr val="E21838"/>
                </a:solidFill>
              </a:rPr>
              <a:t> thang</a:t>
            </a:r>
            <a:r>
              <a:rPr lang="vi-VN" b="1" dirty="0">
                <a:solidFill>
                  <a:srgbClr val="E21838"/>
                </a:solidFill>
              </a:rPr>
              <a:t>:</a:t>
            </a:r>
            <a:endParaRPr lang="en-US" altLang="en-US" b="1" dirty="0">
              <a:solidFill>
                <a:srgbClr val="E21838"/>
              </a:solidFill>
            </a:endParaRPr>
          </a:p>
        </p:txBody>
      </p:sp>
      <p:sp>
        <p:nvSpPr>
          <p:cNvPr id="27" name="Rectangle 26"/>
          <p:cNvSpPr>
            <a:spLocks noChangeArrowheads="1"/>
          </p:cNvSpPr>
          <p:nvPr/>
        </p:nvSpPr>
        <p:spPr bwMode="auto">
          <a:xfrm>
            <a:off x="-1008529" y="3307083"/>
            <a:ext cx="125059" cy="40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1893" tIns="53958" rIns="61893" bIns="71415" numCol="1" anchor="ctr" anchorCtr="0" compatLnSpc="1">
            <a:prstTxWarp prst="textNoShape">
              <a:avLst/>
            </a:prstTxWarp>
            <a:spAutoFit/>
          </a:bodyPr>
          <a:lstStyle/>
          <a:p>
            <a:endParaRPr lang="en-US"/>
          </a:p>
        </p:txBody>
      </p:sp>
      <p:sp>
        <p:nvSpPr>
          <p:cNvPr id="28" name="Rectangle 29"/>
          <p:cNvSpPr>
            <a:spLocks noChangeArrowheads="1"/>
          </p:cNvSpPr>
          <p:nvPr/>
        </p:nvSpPr>
        <p:spPr bwMode="auto">
          <a:xfrm>
            <a:off x="-1008529" y="3548976"/>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29" name="Rectangle 30"/>
          <p:cNvSpPr>
            <a:spLocks noChangeArrowheads="1"/>
          </p:cNvSpPr>
          <p:nvPr/>
        </p:nvSpPr>
        <p:spPr bwMode="auto">
          <a:xfrm>
            <a:off x="-1008529" y="3548976"/>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30" name="Rectangle 31"/>
          <p:cNvSpPr>
            <a:spLocks noChangeArrowheads="1"/>
          </p:cNvSpPr>
          <p:nvPr/>
        </p:nvSpPr>
        <p:spPr bwMode="auto">
          <a:xfrm>
            <a:off x="-1008529" y="3548976"/>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31" name="Rectangle 32"/>
          <p:cNvSpPr>
            <a:spLocks noChangeArrowheads="1"/>
          </p:cNvSpPr>
          <p:nvPr/>
        </p:nvSpPr>
        <p:spPr bwMode="auto">
          <a:xfrm>
            <a:off x="-1008529" y="4099331"/>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sp>
        <p:nvSpPr>
          <p:cNvPr id="32" name="AutoShape 28" descr="blob:file:///0066c6ea-8d1b-4477-97f6-1a013f050d43"/>
          <p:cNvSpPr>
            <a:spLocks noChangeAspect="1" noChangeArrowheads="1"/>
          </p:cNvSpPr>
          <p:nvPr/>
        </p:nvSpPr>
        <p:spPr bwMode="auto">
          <a:xfrm>
            <a:off x="-945029" y="323424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Rectangle 34"/>
          <p:cNvSpPr>
            <a:spLocks noChangeArrowheads="1"/>
          </p:cNvSpPr>
          <p:nvPr/>
        </p:nvSpPr>
        <p:spPr bwMode="auto">
          <a:xfrm>
            <a:off x="-1143000" y="-201798"/>
            <a:ext cx="125059" cy="40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1893" tIns="53958" rIns="61893" bIns="71415" numCol="1" anchor="ctr" anchorCtr="0" compatLnSpc="1">
            <a:prstTxWarp prst="textNoShape">
              <a:avLst/>
            </a:prstTxWarp>
            <a:spAutoFit/>
          </a:bodyPr>
          <a:lstStyle/>
          <a:p>
            <a:endParaRPr lang="en-US"/>
          </a:p>
        </p:txBody>
      </p:sp>
      <p:sp>
        <p:nvSpPr>
          <p:cNvPr id="35" name="Rectangle 37"/>
          <p:cNvSpPr>
            <a:spLocks noChangeArrowheads="1"/>
          </p:cNvSpPr>
          <p:nvPr/>
        </p:nvSpPr>
        <p:spPr bwMode="auto">
          <a:xfrm>
            <a:off x="-1143000" y="40095"/>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36" name="Rectangle 38"/>
          <p:cNvSpPr>
            <a:spLocks noChangeArrowheads="1"/>
          </p:cNvSpPr>
          <p:nvPr/>
        </p:nvSpPr>
        <p:spPr bwMode="auto">
          <a:xfrm>
            <a:off x="-1143000" y="40095"/>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37" name="Rectangle 39"/>
          <p:cNvSpPr>
            <a:spLocks noChangeArrowheads="1"/>
          </p:cNvSpPr>
          <p:nvPr/>
        </p:nvSpPr>
        <p:spPr bwMode="auto">
          <a:xfrm>
            <a:off x="-1143000" y="40095"/>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38" name="Rectangle 40"/>
          <p:cNvSpPr>
            <a:spLocks noChangeArrowheads="1"/>
          </p:cNvSpPr>
          <p:nvPr/>
        </p:nvSpPr>
        <p:spPr bwMode="auto">
          <a:xfrm>
            <a:off x="-1143000" y="-98405"/>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sp>
        <p:nvSpPr>
          <p:cNvPr id="39" name="AutoShape 36" descr="blob:file:///0066c6ea-8d1b-4477-97f6-1a013f050d43"/>
          <p:cNvSpPr>
            <a:spLocks noChangeAspect="1" noChangeArrowheads="1"/>
          </p:cNvSpPr>
          <p:nvPr/>
        </p:nvSpPr>
        <p:spPr bwMode="auto">
          <a:xfrm>
            <a:off x="-1079500" y="-2746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Rectangle 42"/>
          <p:cNvSpPr>
            <a:spLocks noChangeArrowheads="1"/>
          </p:cNvSpPr>
          <p:nvPr/>
        </p:nvSpPr>
        <p:spPr bwMode="auto">
          <a:xfrm>
            <a:off x="-990600" y="-49398"/>
            <a:ext cx="125059" cy="40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1893" tIns="53958" rIns="61893" bIns="71415" numCol="1" anchor="ctr" anchorCtr="0" compatLnSpc="1">
            <a:prstTxWarp prst="textNoShape">
              <a:avLst/>
            </a:prstTxWarp>
            <a:spAutoFit/>
          </a:bodyPr>
          <a:lstStyle/>
          <a:p>
            <a:endParaRPr lang="en-US"/>
          </a:p>
        </p:txBody>
      </p:sp>
      <p:sp>
        <p:nvSpPr>
          <p:cNvPr id="42" name="Rectangle 45"/>
          <p:cNvSpPr>
            <a:spLocks noChangeArrowheads="1"/>
          </p:cNvSpPr>
          <p:nvPr/>
        </p:nvSpPr>
        <p:spPr bwMode="auto">
          <a:xfrm>
            <a:off x="-990600" y="192495"/>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43" name="Rectangle 46"/>
          <p:cNvSpPr>
            <a:spLocks noChangeArrowheads="1"/>
          </p:cNvSpPr>
          <p:nvPr/>
        </p:nvSpPr>
        <p:spPr bwMode="auto">
          <a:xfrm>
            <a:off x="-990600" y="192495"/>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44" name="Rectangle 47"/>
          <p:cNvSpPr>
            <a:spLocks noChangeArrowheads="1"/>
          </p:cNvSpPr>
          <p:nvPr/>
        </p:nvSpPr>
        <p:spPr bwMode="auto">
          <a:xfrm>
            <a:off x="-990600" y="192495"/>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45" name="Rectangle 48"/>
          <p:cNvSpPr>
            <a:spLocks noChangeArrowheads="1"/>
          </p:cNvSpPr>
          <p:nvPr/>
        </p:nvSpPr>
        <p:spPr bwMode="auto">
          <a:xfrm>
            <a:off x="-157865" y="41131"/>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sp>
        <p:nvSpPr>
          <p:cNvPr id="46" name="AutoShape 44" descr="blob:file:///0066c6ea-8d1b-4477-97f6-1a013f050d43"/>
          <p:cNvSpPr>
            <a:spLocks noChangeAspect="1" noChangeArrowheads="1"/>
          </p:cNvSpPr>
          <p:nvPr/>
        </p:nvSpPr>
        <p:spPr bwMode="auto">
          <a:xfrm>
            <a:off x="-927100" y="-1222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p:nvPr/>
        </p:nvSpPr>
        <p:spPr>
          <a:xfrm>
            <a:off x="6514379" y="851010"/>
            <a:ext cx="1596159" cy="461665"/>
          </a:xfrm>
          <a:prstGeom prst="rect">
            <a:avLst/>
          </a:prstGeom>
        </p:spPr>
        <p:txBody>
          <a:bodyPr wrap="square">
            <a:spAutoFit/>
          </a:bodyPr>
          <a:lstStyle/>
          <a:p>
            <a:r>
              <a:rPr lang="en-US" altLang="en-US" sz="2400" b="1" u="sng" dirty="0" err="1">
                <a:solidFill>
                  <a:srgbClr val="E21838"/>
                </a:solidFill>
              </a:rPr>
              <a:t>Giải</a:t>
            </a:r>
            <a:r>
              <a:rPr lang="en-US" altLang="en-US" sz="2400" b="1" u="sng" dirty="0">
                <a:solidFill>
                  <a:srgbClr val="E21838"/>
                </a:solidFill>
              </a:rPr>
              <a:t> </a:t>
            </a:r>
            <a:r>
              <a:rPr lang="en-US" altLang="en-US" sz="2400" b="1" u="sng" dirty="0" err="1">
                <a:solidFill>
                  <a:srgbClr val="E21838"/>
                </a:solidFill>
              </a:rPr>
              <a:t>đáp</a:t>
            </a:r>
            <a:endParaRPr lang="en-US" altLang="en-US" sz="2400" b="1" u="sng" dirty="0">
              <a:solidFill>
                <a:srgbClr val="E21838"/>
              </a:solidFill>
            </a:endParaRPr>
          </a:p>
        </p:txBody>
      </p:sp>
      <p:graphicFrame>
        <p:nvGraphicFramePr>
          <p:cNvPr id="49" name="Table 48"/>
          <p:cNvGraphicFramePr>
            <a:graphicFrameLocks noGrp="1"/>
          </p:cNvGraphicFramePr>
          <p:nvPr>
            <p:extLst>
              <p:ext uri="{D42A27DB-BD31-4B8C-83A1-F6EECF244321}">
                <p14:modId xmlns:p14="http://schemas.microsoft.com/office/powerpoint/2010/main" val="3437296178"/>
              </p:ext>
            </p:extLst>
          </p:nvPr>
        </p:nvGraphicFramePr>
        <p:xfrm>
          <a:off x="339633" y="1312675"/>
          <a:ext cx="9451785" cy="5158963"/>
        </p:xfrm>
        <a:graphic>
          <a:graphicData uri="http://schemas.openxmlformats.org/drawingml/2006/table">
            <a:tbl>
              <a:tblPr>
                <a:tableStyleId>{073A0DAA-6AF3-43AB-8588-CEC1D06C72B9}</a:tableStyleId>
              </a:tblPr>
              <a:tblGrid>
                <a:gridCol w="4228346">
                  <a:extLst>
                    <a:ext uri="{9D8B030D-6E8A-4147-A177-3AD203B41FA5}">
                      <a16:colId xmlns:a16="http://schemas.microsoft.com/office/drawing/2014/main" val="3004097062"/>
                    </a:ext>
                  </a:extLst>
                </a:gridCol>
                <a:gridCol w="5223439">
                  <a:extLst>
                    <a:ext uri="{9D8B030D-6E8A-4147-A177-3AD203B41FA5}">
                      <a16:colId xmlns:a16="http://schemas.microsoft.com/office/drawing/2014/main" val="2567721974"/>
                    </a:ext>
                  </a:extLst>
                </a:gridCol>
              </a:tblGrid>
              <a:tr h="22204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latin typeface="Arial" panose="020B0604020202020204" pitchFamily="34" charset="0"/>
                          <a:cs typeface="Arial" panose="020B0604020202020204" pitchFamily="34" charset="0"/>
                        </a:rPr>
                        <a:t>1. </a:t>
                      </a:r>
                      <a:r>
                        <a:rPr lang="vi-VN" altLang="en-US" sz="1600" b="0" dirty="0">
                          <a:latin typeface="Arial" panose="020B0604020202020204" pitchFamily="34" charset="0"/>
                          <a:cs typeface="Arial" panose="020B0604020202020204" pitchFamily="34" charset="0"/>
                        </a:rPr>
                        <a:t>T</a:t>
                      </a:r>
                      <a:r>
                        <a:rPr lang="en-US" altLang="en-US" sz="1600" b="0" dirty="0" err="1">
                          <a:latin typeface="Arial" panose="020B0604020202020204" pitchFamily="34" charset="0"/>
                          <a:cs typeface="Arial" panose="020B0604020202020204" pitchFamily="34" charset="0"/>
                        </a:rPr>
                        <a:t>ại</a:t>
                      </a:r>
                      <a:r>
                        <a:rPr lang="vi-VN" altLang="en-US" sz="1600" b="0" dirty="0">
                          <a:latin typeface="Arial" panose="020B0604020202020204" pitchFamily="34" charset="0"/>
                          <a:cs typeface="Arial" panose="020B0604020202020204" pitchFamily="34" charset="0"/>
                        </a:rPr>
                        <a:t> sao cầu thang dùng một thờ</a:t>
                      </a:r>
                      <a:r>
                        <a:rPr lang="en-US" altLang="en-US" sz="1600" b="0" dirty="0" err="1">
                          <a:latin typeface="Arial" panose="020B0604020202020204" pitchFamily="34" charset="0"/>
                          <a:cs typeface="Arial" panose="020B0604020202020204" pitchFamily="34" charset="0"/>
                        </a:rPr>
                        <a:t>i</a:t>
                      </a:r>
                      <a:r>
                        <a:rPr lang="vi-VN" altLang="en-US" sz="1600" b="0" dirty="0">
                          <a:latin typeface="Arial" panose="020B0604020202020204" pitchFamily="34" charset="0"/>
                          <a:cs typeface="Arial" panose="020B0604020202020204" pitchFamily="34" charset="0"/>
                        </a:rPr>
                        <a:t> gian thì hay bị </a:t>
                      </a:r>
                      <a:r>
                        <a:rPr lang="en-US" altLang="en-US" sz="1600" b="0" dirty="0">
                          <a:latin typeface="Arial" panose="020B0604020202020204" pitchFamily="34" charset="0"/>
                          <a:cs typeface="Arial" panose="020B0604020202020204" pitchFamily="34" charset="0"/>
                        </a:rPr>
                        <a:t>r</a:t>
                      </a:r>
                      <a:r>
                        <a:rPr lang="vi-VN" altLang="en-US" sz="1600" b="0" dirty="0">
                          <a:latin typeface="Arial" panose="020B0604020202020204" pitchFamily="34" charset="0"/>
                          <a:cs typeface="Arial" panose="020B0604020202020204" pitchFamily="34" charset="0"/>
                        </a:rPr>
                        <a:t>ung lắc</a:t>
                      </a:r>
                      <a:r>
                        <a:rPr lang="en-US" altLang="en-US" sz="1600" b="0" dirty="0">
                          <a:latin typeface="Arial" panose="020B0604020202020204" pitchFamily="34" charset="0"/>
                          <a:cs typeface="Arial" panose="020B0604020202020204" pitchFamily="34" charset="0"/>
                        </a:rPr>
                        <a:t> ?</a:t>
                      </a:r>
                      <a:r>
                        <a:rPr lang="vi-VN" altLang="en-US" sz="1600" b="0" dirty="0">
                          <a:latin typeface="Arial" panose="020B0604020202020204" pitchFamily="34" charset="0"/>
                          <a:cs typeface="Arial" panose="020B0604020202020204" pitchFamily="34" charset="0"/>
                        </a:rPr>
                        <a:t> </a:t>
                      </a:r>
                      <a:r>
                        <a:rPr lang="en-US" altLang="en-US" sz="1600" b="0" dirty="0">
                          <a:latin typeface="Arial" panose="020B0604020202020204" pitchFamily="34" charset="0"/>
                          <a:cs typeface="Arial" panose="020B0604020202020204" pitchFamily="34" charset="0"/>
                        </a:rPr>
                        <a:t>P</a:t>
                      </a:r>
                      <a:r>
                        <a:rPr lang="vi-VN" altLang="en-US" sz="1600" b="0" dirty="0">
                          <a:latin typeface="Arial" panose="020B0604020202020204" pitchFamily="34" charset="0"/>
                          <a:cs typeface="Arial" panose="020B0604020202020204" pitchFamily="34" charset="0"/>
                        </a:rPr>
                        <a:t>hần giáp lại </a:t>
                      </a:r>
                      <a:r>
                        <a:rPr lang="en-US" altLang="en-US" sz="1600" b="0" dirty="0" err="1">
                          <a:latin typeface="Arial" panose="020B0604020202020204" pitchFamily="34" charset="0"/>
                          <a:cs typeface="Arial" panose="020B0604020202020204" pitchFamily="34" charset="0"/>
                        </a:rPr>
                        <a:t>giữa</a:t>
                      </a:r>
                      <a:r>
                        <a:rPr lang="vi-VN" altLang="en-US" sz="1600" b="0" baseline="0" dirty="0">
                          <a:latin typeface="Arial" panose="020B0604020202020204" pitchFamily="34" charset="0"/>
                          <a:cs typeface="Arial" panose="020B0604020202020204" pitchFamily="34" charset="0"/>
                        </a:rPr>
                        <a:t> </a:t>
                      </a:r>
                      <a:r>
                        <a:rPr lang="vi-VN" altLang="en-US" sz="1600" b="0" dirty="0">
                          <a:latin typeface="Arial" panose="020B0604020202020204" pitchFamily="34" charset="0"/>
                          <a:cs typeface="Arial" panose="020B0604020202020204" pitchFamily="34" charset="0"/>
                        </a:rPr>
                        <a:t>thẳng và cong lại có khe hở</a:t>
                      </a:r>
                      <a:r>
                        <a:rPr lang="en-US" altLang="en-US" sz="1600" b="0" dirty="0">
                          <a:latin typeface="Arial" panose="020B0604020202020204" pitchFamily="34" charset="0"/>
                          <a:cs typeface="Arial" panose="020B0604020202020204" pitchFamily="34" charset="0"/>
                        </a:rPr>
                        <a:t> ?</a:t>
                      </a:r>
                      <a:r>
                        <a:rPr lang="vi-VN" altLang="en-US" sz="1600" b="0" dirty="0">
                          <a:latin typeface="Arial" panose="020B0604020202020204" pitchFamily="34" charset="0"/>
                          <a:cs typeface="Arial" panose="020B0604020202020204" pitchFamily="34" charset="0"/>
                        </a:rPr>
                        <a:t> phần cong khuỷu lại nhô cao hơn phần phẳng</a:t>
                      </a:r>
                      <a:r>
                        <a:rPr lang="en-US" altLang="en-US" sz="1600" b="0" baseline="0" dirty="0">
                          <a:latin typeface="Arial" panose="020B0604020202020204" pitchFamily="34" charset="0"/>
                          <a:cs typeface="Arial" panose="020B0604020202020204" pitchFamily="34" charset="0"/>
                        </a:rPr>
                        <a:t> ?</a:t>
                      </a:r>
                      <a:endPar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endParaRPr lang="en-US" sz="16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Thi</a:t>
                      </a:r>
                      <a:r>
                        <a:rPr lang="en-US" sz="1800" dirty="0"/>
                        <a:t> </a:t>
                      </a:r>
                      <a:r>
                        <a:rPr lang="en-US" sz="1800" dirty="0" err="1"/>
                        <a:t>công</a:t>
                      </a:r>
                      <a:r>
                        <a:rPr lang="en-US" sz="1800" baseline="0" dirty="0"/>
                        <a:t> </a:t>
                      </a:r>
                      <a:r>
                        <a:rPr lang="en-US" sz="1800" baseline="0" dirty="0" err="1"/>
                        <a:t>không</a:t>
                      </a:r>
                      <a:r>
                        <a:rPr lang="en-US" sz="1800" baseline="0" dirty="0"/>
                        <a:t> </a:t>
                      </a:r>
                      <a:r>
                        <a:rPr lang="en-US" sz="1800" baseline="0" dirty="0" err="1"/>
                        <a:t>đúng</a:t>
                      </a:r>
                      <a:r>
                        <a:rPr lang="en-US" sz="1800" baseline="0" dirty="0"/>
                        <a:t>, </a:t>
                      </a:r>
                      <a:r>
                        <a:rPr lang="en-US" sz="1800" baseline="0" dirty="0" err="1"/>
                        <a:t>đủ</a:t>
                      </a:r>
                      <a:r>
                        <a:rPr lang="en-US" sz="1800" baseline="0" dirty="0"/>
                        <a:t> </a:t>
                      </a:r>
                      <a:r>
                        <a:rPr lang="en-US" sz="1800" baseline="0" dirty="0" err="1"/>
                        <a:t>các</a:t>
                      </a:r>
                      <a:r>
                        <a:rPr lang="en-US" sz="1800" baseline="0" dirty="0"/>
                        <a:t> </a:t>
                      </a:r>
                      <a:r>
                        <a:rPr lang="en-US" sz="1800" baseline="0" dirty="0" err="1"/>
                        <a:t>quy</a:t>
                      </a:r>
                      <a:r>
                        <a:rPr lang="en-US" sz="1800" baseline="0" dirty="0"/>
                        <a:t> </a:t>
                      </a:r>
                      <a:r>
                        <a:rPr lang="en-US" sz="1800" baseline="0" dirty="0" err="1"/>
                        <a:t>trình</a:t>
                      </a:r>
                      <a:r>
                        <a:rPr lang="en-US" sz="1800" baseline="0" dirty="0"/>
                        <a:t>. VD: </a:t>
                      </a:r>
                      <a:r>
                        <a:rPr lang="en-US" sz="1800" baseline="0" dirty="0" err="1"/>
                        <a:t>Các</a:t>
                      </a:r>
                      <a:r>
                        <a:rPr lang="en-US" sz="1800" baseline="0" dirty="0"/>
                        <a:t> </a:t>
                      </a:r>
                      <a:r>
                        <a:rPr lang="en-US" sz="1800" baseline="0" dirty="0" err="1"/>
                        <a:t>đơn</a:t>
                      </a:r>
                      <a:r>
                        <a:rPr lang="en-US" sz="1800" baseline="0" dirty="0"/>
                        <a:t> </a:t>
                      </a:r>
                      <a:r>
                        <a:rPr lang="en-US" sz="1800" baseline="0" dirty="0" err="1"/>
                        <a:t>vị</a:t>
                      </a:r>
                      <a:r>
                        <a:rPr lang="en-US" sz="1800" baseline="0" dirty="0"/>
                        <a:t> </a:t>
                      </a:r>
                      <a:r>
                        <a:rPr lang="en-US" sz="1800" baseline="0" dirty="0" err="1"/>
                        <a:t>cầu</a:t>
                      </a:r>
                      <a:r>
                        <a:rPr lang="en-US" sz="1800" baseline="0" dirty="0"/>
                        <a:t> thang </a:t>
                      </a:r>
                      <a:r>
                        <a:rPr lang="en-US" sz="1800" baseline="0" dirty="0" err="1"/>
                        <a:t>họ</a:t>
                      </a:r>
                      <a:r>
                        <a:rPr lang="en-US" sz="1800" baseline="0" dirty="0"/>
                        <a:t> </a:t>
                      </a:r>
                      <a:r>
                        <a:rPr lang="en-US" sz="1800" baseline="0" dirty="0" err="1"/>
                        <a:t>thường</a:t>
                      </a:r>
                      <a:r>
                        <a:rPr lang="en-US" sz="1800" baseline="0" dirty="0"/>
                        <a:t> </a:t>
                      </a:r>
                      <a:r>
                        <a:rPr lang="en-US" sz="1800" baseline="0" dirty="0" err="1"/>
                        <a:t>dựng</a:t>
                      </a:r>
                      <a:r>
                        <a:rPr lang="en-US" sz="1800" baseline="0" dirty="0"/>
                        <a:t> </a:t>
                      </a:r>
                      <a:r>
                        <a:rPr lang="en-US" sz="1800" baseline="0" dirty="0" err="1"/>
                        <a:t>xong</a:t>
                      </a:r>
                      <a:r>
                        <a:rPr lang="en-US" sz="1800" baseline="0" dirty="0"/>
                        <a:t> </a:t>
                      </a:r>
                      <a:r>
                        <a:rPr lang="en-US" sz="1800" baseline="0" dirty="0" err="1"/>
                        <a:t>phần</a:t>
                      </a:r>
                      <a:r>
                        <a:rPr lang="en-US" sz="1800" baseline="0" dirty="0"/>
                        <a:t> </a:t>
                      </a:r>
                      <a:r>
                        <a:rPr lang="en-US" sz="1800" baseline="0" dirty="0" err="1"/>
                        <a:t>tay</a:t>
                      </a:r>
                      <a:r>
                        <a:rPr lang="en-US" sz="1800" baseline="0" dirty="0"/>
                        <a:t> </a:t>
                      </a:r>
                      <a:r>
                        <a:rPr lang="en-US" sz="1800" baseline="0" dirty="0" err="1"/>
                        <a:t>vị</a:t>
                      </a:r>
                      <a:r>
                        <a:rPr lang="en-US" sz="1800" baseline="0" dirty="0"/>
                        <a:t> </a:t>
                      </a:r>
                      <a:r>
                        <a:rPr lang="en-US" sz="1800" baseline="0" dirty="0" err="1"/>
                        <a:t>thẳng</a:t>
                      </a:r>
                      <a:r>
                        <a:rPr lang="en-US" sz="1800" baseline="0" dirty="0"/>
                        <a:t> </a:t>
                      </a:r>
                      <a:r>
                        <a:rPr lang="en-US" sz="1800" baseline="0" dirty="0" err="1"/>
                        <a:t>tại</a:t>
                      </a:r>
                      <a:r>
                        <a:rPr lang="en-US" sz="1800" baseline="0" dirty="0"/>
                        <a:t> </a:t>
                      </a:r>
                      <a:r>
                        <a:rPr lang="en-US" sz="1800" baseline="0" dirty="0" err="1"/>
                        <a:t>công</a:t>
                      </a:r>
                      <a:r>
                        <a:rPr lang="en-US" sz="1800" baseline="0" dirty="0"/>
                        <a:t> </a:t>
                      </a:r>
                      <a:r>
                        <a:rPr lang="en-US" sz="1800" baseline="0" dirty="0" err="1"/>
                        <a:t>trình</a:t>
                      </a:r>
                      <a:r>
                        <a:rPr lang="en-US" sz="1800" baseline="0" dirty="0"/>
                        <a:t>, </a:t>
                      </a:r>
                      <a:r>
                        <a:rPr lang="en-US" sz="1800" baseline="0" dirty="0" err="1"/>
                        <a:t>rồi</a:t>
                      </a:r>
                      <a:r>
                        <a:rPr lang="en-US" sz="1800" baseline="0" dirty="0"/>
                        <a:t> </a:t>
                      </a:r>
                      <a:r>
                        <a:rPr lang="en-US" sz="1800" baseline="0" dirty="0" err="1"/>
                        <a:t>mới</a:t>
                      </a:r>
                      <a:r>
                        <a:rPr lang="en-US" sz="1800" baseline="0" dirty="0"/>
                        <a:t> </a:t>
                      </a:r>
                      <a:r>
                        <a:rPr lang="en-US" sz="1800" baseline="0" dirty="0" err="1"/>
                        <a:t>đo</a:t>
                      </a:r>
                      <a:r>
                        <a:rPr lang="en-US" sz="1800" baseline="0" dirty="0"/>
                        <a:t> </a:t>
                      </a:r>
                      <a:r>
                        <a:rPr lang="en-US" sz="1800" baseline="0" dirty="0" err="1"/>
                        <a:t>phần</a:t>
                      </a:r>
                      <a:r>
                        <a:rPr lang="en-US" sz="1800" baseline="0" dirty="0"/>
                        <a:t> </a:t>
                      </a:r>
                      <a:r>
                        <a:rPr lang="en-US" sz="1800" baseline="0" dirty="0" err="1"/>
                        <a:t>cong</a:t>
                      </a:r>
                      <a:r>
                        <a:rPr lang="en-US" sz="1800" baseline="0" dirty="0"/>
                        <a:t> </a:t>
                      </a:r>
                      <a:r>
                        <a:rPr lang="en-US" sz="1800" baseline="0" dirty="0" err="1"/>
                        <a:t>về</a:t>
                      </a:r>
                      <a:r>
                        <a:rPr lang="en-US" sz="1800" baseline="0" dirty="0"/>
                        <a:t> </a:t>
                      </a:r>
                      <a:r>
                        <a:rPr lang="en-US" sz="1800" baseline="0" dirty="0" err="1"/>
                        <a:t>xưởng</a:t>
                      </a:r>
                      <a:r>
                        <a:rPr lang="en-US" sz="1800" baseline="0" dirty="0"/>
                        <a:t> </a:t>
                      </a:r>
                      <a:r>
                        <a:rPr lang="en-US" sz="1800" baseline="0" dirty="0" err="1"/>
                        <a:t>vanh</a:t>
                      </a:r>
                      <a:r>
                        <a:rPr lang="en-US" sz="1800" baseline="0" dirty="0"/>
                        <a:t>, </a:t>
                      </a:r>
                      <a:r>
                        <a:rPr lang="en-US" sz="1800" baseline="0" dirty="0" err="1"/>
                        <a:t>từ</a:t>
                      </a:r>
                      <a:r>
                        <a:rPr lang="en-US" sz="1800" baseline="0" dirty="0"/>
                        <a:t> </a:t>
                      </a:r>
                      <a:r>
                        <a:rPr lang="en-US" sz="1800" baseline="0" dirty="0" err="1"/>
                        <a:t>cục</a:t>
                      </a:r>
                      <a:r>
                        <a:rPr lang="en-US" sz="1800" baseline="0" dirty="0"/>
                        <a:t> </a:t>
                      </a:r>
                      <a:r>
                        <a:rPr lang="en-US" sz="1800" baseline="0" dirty="0" err="1"/>
                        <a:t>gỗ</a:t>
                      </a:r>
                      <a:r>
                        <a:rPr lang="en-US" sz="1800" baseline="0" dirty="0"/>
                        <a:t> </a:t>
                      </a:r>
                      <a:r>
                        <a:rPr lang="en-US" sz="1800" baseline="0" dirty="0" err="1"/>
                        <a:t>lớn</a:t>
                      </a:r>
                      <a:r>
                        <a:rPr lang="en-US" sz="1800" baseline="0" dirty="0"/>
                        <a:t> </a:t>
                      </a:r>
                      <a:r>
                        <a:rPr lang="en-US" sz="1800" baseline="0" dirty="0" err="1"/>
                        <a:t>tạo</a:t>
                      </a:r>
                      <a:r>
                        <a:rPr lang="en-US" sz="1800" baseline="0" dirty="0"/>
                        <a:t> </a:t>
                      </a:r>
                      <a:r>
                        <a:rPr lang="en-US" sz="1800" baseline="0" dirty="0" err="1"/>
                        <a:t>hình</a:t>
                      </a:r>
                      <a:r>
                        <a:rPr lang="en-US" sz="1800" baseline="0" dirty="0"/>
                        <a:t> </a:t>
                      </a:r>
                      <a:r>
                        <a:rPr lang="en-US" sz="1800" baseline="0" dirty="0" err="1"/>
                        <a:t>ra</a:t>
                      </a:r>
                      <a:r>
                        <a:rPr lang="en-US" sz="1800" baseline="0" dirty="0"/>
                        <a:t> </a:t>
                      </a:r>
                      <a:r>
                        <a:rPr lang="en-US" sz="1800" baseline="0" dirty="0" err="1"/>
                        <a:t>và</a:t>
                      </a:r>
                      <a:r>
                        <a:rPr lang="en-US" sz="1800" baseline="0" dirty="0"/>
                        <a:t> </a:t>
                      </a:r>
                      <a:r>
                        <a:rPr lang="en-US" sz="1800" baseline="0" dirty="0" err="1"/>
                        <a:t>mang</a:t>
                      </a:r>
                      <a:r>
                        <a:rPr lang="en-US" sz="1800" baseline="0" dirty="0"/>
                        <a:t> </a:t>
                      </a:r>
                      <a:r>
                        <a:rPr lang="en-US" sz="1800" baseline="0" dirty="0" err="1"/>
                        <a:t>đi</a:t>
                      </a:r>
                      <a:r>
                        <a:rPr lang="en-US" sz="1800" baseline="0" dirty="0"/>
                        <a:t> </a:t>
                      </a:r>
                      <a:r>
                        <a:rPr lang="en-US" sz="1800" baseline="0" dirty="0" err="1"/>
                        <a:t>lắp</a:t>
                      </a:r>
                      <a:r>
                        <a:rPr lang="en-US" sz="1800" baseline="0" dirty="0"/>
                        <a:t> </a:t>
                      </a:r>
                      <a:r>
                        <a:rPr lang="en-US" sz="1800" baseline="0" dirty="0" err="1"/>
                        <a:t>luôn</a:t>
                      </a:r>
                      <a:r>
                        <a:rPr lang="en-US" sz="1800" baseline="0" dirty="0"/>
                        <a:t>. </a:t>
                      </a:r>
                      <a:r>
                        <a:rPr lang="en-US" sz="1800" baseline="0" dirty="0" err="1"/>
                        <a:t>Vì</a:t>
                      </a:r>
                      <a:r>
                        <a:rPr lang="en-US" sz="1800" baseline="0" dirty="0"/>
                        <a:t> </a:t>
                      </a:r>
                      <a:r>
                        <a:rPr lang="en-US" sz="1800" baseline="0" dirty="0" err="1"/>
                        <a:t>vậy</a:t>
                      </a:r>
                      <a:r>
                        <a:rPr lang="en-US" sz="1800" baseline="0" dirty="0"/>
                        <a:t> </a:t>
                      </a:r>
                      <a:r>
                        <a:rPr lang="en-US" sz="1800" baseline="0" dirty="0" err="1"/>
                        <a:t>gỗ</a:t>
                      </a:r>
                      <a:r>
                        <a:rPr lang="en-US" sz="1800" baseline="0" dirty="0"/>
                        <a:t> </a:t>
                      </a:r>
                      <a:r>
                        <a:rPr lang="en-US" sz="1800" baseline="0" dirty="0" err="1"/>
                        <a:t>không</a:t>
                      </a:r>
                      <a:r>
                        <a:rPr lang="en-US" sz="1800" baseline="0" dirty="0"/>
                        <a:t> </a:t>
                      </a:r>
                      <a:r>
                        <a:rPr lang="en-US" sz="1800" baseline="0" dirty="0" err="1"/>
                        <a:t>được</a:t>
                      </a:r>
                      <a:r>
                        <a:rPr lang="en-US" sz="1800" baseline="0" dirty="0"/>
                        <a:t> </a:t>
                      </a:r>
                      <a:r>
                        <a:rPr lang="en-US" sz="1800" baseline="0" dirty="0" err="1"/>
                        <a:t>khô</a:t>
                      </a:r>
                      <a:r>
                        <a:rPr lang="en-US" sz="1800" baseline="0" dirty="0"/>
                        <a:t> </a:t>
                      </a:r>
                      <a:r>
                        <a:rPr lang="en-US" sz="1800" baseline="0" dirty="0" err="1"/>
                        <a:t>nên</a:t>
                      </a:r>
                      <a:r>
                        <a:rPr lang="en-US" sz="1800" baseline="0" dirty="0"/>
                        <a:t> </a:t>
                      </a:r>
                      <a:r>
                        <a:rPr lang="en-US" sz="1800" baseline="0" dirty="0" err="1"/>
                        <a:t>bị</a:t>
                      </a:r>
                      <a:r>
                        <a:rPr lang="en-US" sz="1800" baseline="0" dirty="0"/>
                        <a:t> co </a:t>
                      </a:r>
                      <a:r>
                        <a:rPr lang="en-US" sz="1800" baseline="0" dirty="0" err="1"/>
                        <a:t>ngót</a:t>
                      </a:r>
                      <a:r>
                        <a:rPr lang="en-US" sz="1800" baseline="0" dirty="0"/>
                        <a:t>. Cauthang.com </a:t>
                      </a:r>
                      <a:r>
                        <a:rPr lang="en-US" sz="1800" baseline="0" dirty="0" err="1"/>
                        <a:t>với</a:t>
                      </a:r>
                      <a:r>
                        <a:rPr lang="en-US" sz="1800" baseline="0" dirty="0"/>
                        <a:t> </a:t>
                      </a:r>
                      <a:r>
                        <a:rPr lang="en-US" sz="1800" baseline="0" dirty="0" err="1"/>
                        <a:t>kinh</a:t>
                      </a:r>
                      <a:r>
                        <a:rPr lang="en-US" sz="1800" baseline="0" dirty="0"/>
                        <a:t> </a:t>
                      </a:r>
                      <a:r>
                        <a:rPr lang="en-US" sz="1800" baseline="0" dirty="0" err="1"/>
                        <a:t>nghiệm</a:t>
                      </a:r>
                      <a:r>
                        <a:rPr lang="en-US" sz="1800" baseline="0" dirty="0"/>
                        <a:t> 20 </a:t>
                      </a:r>
                      <a:r>
                        <a:rPr lang="en-US" sz="1800" baseline="0" dirty="0" err="1"/>
                        <a:t>năm</a:t>
                      </a:r>
                      <a:r>
                        <a:rPr lang="en-US" sz="1800" baseline="0" dirty="0"/>
                        <a:t>, </a:t>
                      </a:r>
                      <a:r>
                        <a:rPr lang="en-US" sz="1800" baseline="0" dirty="0" err="1"/>
                        <a:t>toàn</a:t>
                      </a:r>
                      <a:r>
                        <a:rPr lang="en-US" sz="1800" baseline="0" dirty="0"/>
                        <a:t> </a:t>
                      </a:r>
                      <a:r>
                        <a:rPr lang="en-US" sz="1800" baseline="0" dirty="0" err="1"/>
                        <a:t>bộ</a:t>
                      </a:r>
                      <a:r>
                        <a:rPr lang="en-US" sz="1800" baseline="0" dirty="0"/>
                        <a:t> </a:t>
                      </a:r>
                      <a:r>
                        <a:rPr lang="en-US" sz="1800" baseline="0" dirty="0" err="1"/>
                        <a:t>cầu</a:t>
                      </a:r>
                      <a:r>
                        <a:rPr lang="en-US" sz="1800" baseline="0" dirty="0"/>
                        <a:t> thang </a:t>
                      </a:r>
                      <a:r>
                        <a:rPr lang="en-US" sz="1800" baseline="0" dirty="0" err="1"/>
                        <a:t>được</a:t>
                      </a:r>
                      <a:r>
                        <a:rPr lang="en-US" sz="1800" baseline="0" dirty="0"/>
                        <a:t> </a:t>
                      </a:r>
                      <a:r>
                        <a:rPr lang="en-US" sz="1800" baseline="0" dirty="0" err="1"/>
                        <a:t>đo</a:t>
                      </a:r>
                      <a:r>
                        <a:rPr lang="en-US" sz="1800" baseline="0" dirty="0"/>
                        <a:t> </a:t>
                      </a:r>
                      <a:r>
                        <a:rPr lang="en-US" sz="1800" baseline="0" dirty="0" err="1"/>
                        <a:t>đạc</a:t>
                      </a:r>
                      <a:r>
                        <a:rPr lang="en-US" sz="1800" baseline="0" dirty="0"/>
                        <a:t> </a:t>
                      </a:r>
                      <a:r>
                        <a:rPr lang="en-US" sz="1800" baseline="0" dirty="0" err="1"/>
                        <a:t>từ</a:t>
                      </a:r>
                      <a:r>
                        <a:rPr lang="en-US" sz="1800" baseline="0" dirty="0"/>
                        <a:t> </a:t>
                      </a:r>
                      <a:r>
                        <a:rPr lang="en-US" sz="1800" baseline="0" dirty="0" err="1"/>
                        <a:t>trước</a:t>
                      </a:r>
                      <a:r>
                        <a:rPr lang="en-US" sz="1800" baseline="0" dirty="0"/>
                        <a:t> </a:t>
                      </a:r>
                      <a:r>
                        <a:rPr lang="en-US" sz="1800" baseline="0" dirty="0" err="1"/>
                        <a:t>kể</a:t>
                      </a:r>
                      <a:r>
                        <a:rPr lang="en-US" sz="1800" baseline="0" dirty="0"/>
                        <a:t> </a:t>
                      </a:r>
                      <a:r>
                        <a:rPr lang="en-US" sz="1800" baseline="0" dirty="0" err="1"/>
                        <a:t>cả</a:t>
                      </a:r>
                      <a:r>
                        <a:rPr lang="en-US" sz="1800" baseline="0" dirty="0"/>
                        <a:t> </a:t>
                      </a:r>
                      <a:r>
                        <a:rPr lang="en-US" sz="1800" baseline="0" dirty="0" err="1"/>
                        <a:t>phần</a:t>
                      </a:r>
                      <a:r>
                        <a:rPr lang="en-US" sz="1800" baseline="0" dirty="0"/>
                        <a:t> </a:t>
                      </a:r>
                      <a:r>
                        <a:rPr lang="en-US" sz="1800" baseline="0" dirty="0" err="1"/>
                        <a:t>cong</a:t>
                      </a:r>
                      <a:r>
                        <a:rPr lang="en-US" sz="1800" baseline="0" dirty="0"/>
                        <a:t> </a:t>
                      </a:r>
                      <a:r>
                        <a:rPr lang="en-US" sz="1800" baseline="0" dirty="0" err="1"/>
                        <a:t>và</a:t>
                      </a:r>
                      <a:r>
                        <a:rPr lang="en-US" sz="1800" baseline="0" dirty="0"/>
                        <a:t> </a:t>
                      </a:r>
                      <a:r>
                        <a:rPr lang="en-US" sz="1800" baseline="0" dirty="0" err="1"/>
                        <a:t>được</a:t>
                      </a:r>
                      <a:r>
                        <a:rPr lang="en-US" sz="1800" baseline="0" dirty="0"/>
                        <a:t> </a:t>
                      </a:r>
                      <a:r>
                        <a:rPr lang="en-US" sz="1800" baseline="0" dirty="0" err="1"/>
                        <a:t>ngâm</a:t>
                      </a:r>
                      <a:r>
                        <a:rPr lang="en-US" sz="1800" baseline="0" dirty="0"/>
                        <a:t> </a:t>
                      </a:r>
                      <a:r>
                        <a:rPr lang="en-US" sz="1800" baseline="0" dirty="0" err="1"/>
                        <a:t>sấy</a:t>
                      </a:r>
                      <a:r>
                        <a:rPr lang="en-US" sz="1800" baseline="0" dirty="0"/>
                        <a:t> </a:t>
                      </a:r>
                      <a:r>
                        <a:rPr lang="en-US" sz="1800" baseline="0" dirty="0" err="1"/>
                        <a:t>khô</a:t>
                      </a:r>
                      <a:r>
                        <a:rPr lang="en-US" sz="1800" baseline="0" dirty="0"/>
                        <a:t> </a:t>
                      </a:r>
                      <a:r>
                        <a:rPr lang="en-US" sz="1800" baseline="0" dirty="0" err="1"/>
                        <a:t>tại</a:t>
                      </a:r>
                      <a:r>
                        <a:rPr lang="en-US" sz="1800" baseline="0" dirty="0"/>
                        <a:t> </a:t>
                      </a:r>
                      <a:r>
                        <a:rPr lang="en-US" sz="1800" baseline="0" dirty="0" err="1"/>
                        <a:t>xưởng</a:t>
                      </a:r>
                      <a:r>
                        <a:rPr lang="en-US" sz="1800" baseline="0" dirty="0"/>
                        <a:t> </a:t>
                      </a:r>
                      <a:r>
                        <a:rPr lang="en-US" sz="1800" baseline="0" dirty="0" err="1"/>
                        <a:t>rồi</a:t>
                      </a:r>
                      <a:r>
                        <a:rPr lang="en-US" sz="1800" baseline="0" dirty="0"/>
                        <a:t> </a:t>
                      </a:r>
                      <a:r>
                        <a:rPr lang="en-US" sz="1800" baseline="0" dirty="0" err="1"/>
                        <a:t>mới</a:t>
                      </a:r>
                      <a:r>
                        <a:rPr lang="en-US" sz="1800" baseline="0" dirty="0"/>
                        <a:t> </a:t>
                      </a:r>
                      <a:r>
                        <a:rPr lang="en-US" sz="1800" baseline="0" dirty="0" err="1"/>
                        <a:t>mang</a:t>
                      </a:r>
                      <a:r>
                        <a:rPr lang="en-US" sz="1800" baseline="0" dirty="0"/>
                        <a:t> </a:t>
                      </a:r>
                      <a:r>
                        <a:rPr lang="en-US" sz="1800" baseline="0" dirty="0" err="1"/>
                        <a:t>đi</a:t>
                      </a:r>
                      <a:r>
                        <a:rPr lang="en-US" sz="1800" baseline="0" dirty="0"/>
                        <a:t> </a:t>
                      </a:r>
                      <a:r>
                        <a:rPr lang="en-US" sz="1800" baseline="0" dirty="0" err="1"/>
                        <a:t>lắp</a:t>
                      </a:r>
                      <a:r>
                        <a:rPr lang="en-US" sz="1800" baseline="0" dirty="0"/>
                        <a:t> </a:t>
                      </a:r>
                      <a:r>
                        <a:rPr lang="en-US" sz="1800" baseline="0" dirty="0" err="1"/>
                        <a:t>đặt</a:t>
                      </a:r>
                      <a:r>
                        <a:rPr lang="en-US" sz="1800" baseline="0" dirty="0"/>
                        <a:t> </a:t>
                      </a:r>
                      <a:r>
                        <a:rPr lang="en-US" sz="1800" baseline="0" dirty="0" err="1"/>
                        <a:t>tại</a:t>
                      </a:r>
                      <a:r>
                        <a:rPr lang="en-US" sz="1800" baseline="0" dirty="0"/>
                        <a:t> </a:t>
                      </a:r>
                      <a:r>
                        <a:rPr lang="en-US" sz="1800" baseline="0" dirty="0" err="1"/>
                        <a:t>công</a:t>
                      </a:r>
                      <a:r>
                        <a:rPr lang="en-US" sz="1800" baseline="0" dirty="0"/>
                        <a:t> </a:t>
                      </a:r>
                      <a:r>
                        <a:rPr lang="en-US" sz="1800" baseline="0" dirty="0" err="1"/>
                        <a:t>trình</a:t>
                      </a:r>
                      <a:r>
                        <a:rPr lang="en-US" sz="1800" baseline="0" dirty="0"/>
                        <a:t>.</a:t>
                      </a:r>
                      <a:endParaRPr lang="en-US" sz="1800" dirty="0"/>
                    </a:p>
                  </a:txBody>
                  <a:tcPr/>
                </a:tc>
                <a:extLst>
                  <a:ext uri="{0D108BD9-81ED-4DB2-BD59-A6C34878D82A}">
                    <a16:rowId xmlns:a16="http://schemas.microsoft.com/office/drawing/2014/main" val="2957781298"/>
                  </a:ext>
                </a:extLst>
              </a:tr>
              <a:tr h="1687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latin typeface="Arial" panose="020B0604020202020204" pitchFamily="34" charset="0"/>
                          <a:cs typeface="Arial" panose="020B0604020202020204" pitchFamily="34" charset="0"/>
                        </a:rPr>
                        <a:t>2. </a:t>
                      </a:r>
                      <a:r>
                        <a:rPr lang="en-US" altLang="en-US" sz="1600" b="0" dirty="0" err="1">
                          <a:latin typeface="Arial" panose="020B0604020202020204" pitchFamily="34" charset="0"/>
                          <a:cs typeface="Arial" panose="020B0604020202020204" pitchFamily="34" charset="0"/>
                        </a:rPr>
                        <a:t>Làm</a:t>
                      </a:r>
                      <a:r>
                        <a:rPr lang="en-US" altLang="en-US" sz="1600" b="0" dirty="0">
                          <a:latin typeface="Arial" panose="020B0604020202020204" pitchFamily="34" charset="0"/>
                          <a:cs typeface="Arial" panose="020B0604020202020204" pitchFamily="34" charset="0"/>
                        </a:rPr>
                        <a:t> </a:t>
                      </a:r>
                      <a:r>
                        <a:rPr lang="en-US" altLang="en-US" sz="1600" b="0" dirty="0" err="1">
                          <a:latin typeface="Arial" panose="020B0604020202020204" pitchFamily="34" charset="0"/>
                          <a:cs typeface="Arial" panose="020B0604020202020204" pitchFamily="34" charset="0"/>
                        </a:rPr>
                        <a:t>thế</a:t>
                      </a:r>
                      <a:r>
                        <a:rPr lang="en-US" altLang="en-US" sz="1600" b="0" baseline="0" dirty="0">
                          <a:latin typeface="Arial" panose="020B0604020202020204" pitchFamily="34" charset="0"/>
                          <a:cs typeface="Arial" panose="020B0604020202020204" pitchFamily="34" charset="0"/>
                        </a:rPr>
                        <a:t> </a:t>
                      </a:r>
                      <a:r>
                        <a:rPr lang="en-US" altLang="en-US" sz="1600" b="0" baseline="0" dirty="0" err="1">
                          <a:latin typeface="Arial" panose="020B0604020202020204" pitchFamily="34" charset="0"/>
                          <a:cs typeface="Arial" panose="020B0604020202020204" pitchFamily="34" charset="0"/>
                        </a:rPr>
                        <a:t>nào</a:t>
                      </a:r>
                      <a:r>
                        <a:rPr lang="en-US" altLang="en-US" sz="1600" b="0" dirty="0">
                          <a:latin typeface="Arial" panose="020B0604020202020204" pitchFamily="34" charset="0"/>
                          <a:cs typeface="Arial" panose="020B0604020202020204" pitchFamily="34" charset="0"/>
                        </a:rPr>
                        <a:t> </a:t>
                      </a:r>
                      <a:r>
                        <a:rPr lang="en-US" altLang="en-US" sz="1600" b="0" dirty="0" err="1">
                          <a:latin typeface="Arial" panose="020B0604020202020204" pitchFamily="34" charset="0"/>
                          <a:cs typeface="Arial" panose="020B0604020202020204" pitchFamily="34" charset="0"/>
                        </a:rPr>
                        <a:t>để</a:t>
                      </a:r>
                      <a:r>
                        <a:rPr lang="en-US" altLang="en-US" sz="1600" b="0" dirty="0">
                          <a:latin typeface="Arial" panose="020B0604020202020204" pitchFamily="34" charset="0"/>
                          <a:cs typeface="Arial" panose="020B0604020202020204" pitchFamily="34" charset="0"/>
                        </a:rPr>
                        <a:t> </a:t>
                      </a:r>
                      <a:r>
                        <a:rPr lang="en-US" altLang="en-US" sz="1600" b="0" dirty="0" err="1">
                          <a:latin typeface="Arial" panose="020B0604020202020204" pitchFamily="34" charset="0"/>
                          <a:cs typeface="Arial" panose="020B0604020202020204" pitchFamily="34" charset="0"/>
                        </a:rPr>
                        <a:t>tay</a:t>
                      </a:r>
                      <a:r>
                        <a:rPr lang="en-US" altLang="en-US" sz="1600" b="0" dirty="0">
                          <a:latin typeface="Arial" panose="020B0604020202020204" pitchFamily="34" charset="0"/>
                          <a:cs typeface="Arial" panose="020B0604020202020204" pitchFamily="34" charset="0"/>
                        </a:rPr>
                        <a:t> </a:t>
                      </a:r>
                      <a:r>
                        <a:rPr lang="en-US" altLang="en-US" sz="1600" b="0" dirty="0" err="1">
                          <a:latin typeface="Arial" panose="020B0604020202020204" pitchFamily="34" charset="0"/>
                          <a:cs typeface="Arial" panose="020B0604020202020204" pitchFamily="34" charset="0"/>
                        </a:rPr>
                        <a:t>vịn</a:t>
                      </a:r>
                      <a:r>
                        <a:rPr lang="en-US" altLang="en-US" sz="1600" b="0" dirty="0">
                          <a:latin typeface="Arial" panose="020B0604020202020204" pitchFamily="34" charset="0"/>
                          <a:cs typeface="Arial" panose="020B0604020202020204" pitchFamily="34" charset="0"/>
                        </a:rPr>
                        <a:t> </a:t>
                      </a:r>
                      <a:r>
                        <a:rPr lang="en-US" altLang="en-US" sz="1600" b="0" dirty="0" err="1">
                          <a:latin typeface="Arial" panose="020B0604020202020204" pitchFamily="34" charset="0"/>
                          <a:cs typeface="Arial" panose="020B0604020202020204" pitchFamily="34" charset="0"/>
                        </a:rPr>
                        <a:t>và</a:t>
                      </a:r>
                      <a:r>
                        <a:rPr lang="en-US" altLang="en-US" sz="1600" b="0" dirty="0">
                          <a:latin typeface="Arial" panose="020B0604020202020204" pitchFamily="34" charset="0"/>
                          <a:cs typeface="Arial" panose="020B0604020202020204" pitchFamily="34" charset="0"/>
                        </a:rPr>
                        <a:t> </a:t>
                      </a:r>
                      <a:r>
                        <a:rPr lang="en-US" altLang="en-US" sz="1600" b="0" dirty="0" err="1">
                          <a:latin typeface="Arial" panose="020B0604020202020204" pitchFamily="34" charset="0"/>
                          <a:cs typeface="Arial" panose="020B0604020202020204" pitchFamily="34" charset="0"/>
                        </a:rPr>
                        <a:t>bậc</a:t>
                      </a:r>
                      <a:r>
                        <a:rPr lang="en-US" altLang="en-US" sz="1600" b="0" dirty="0">
                          <a:latin typeface="Arial" panose="020B0604020202020204" pitchFamily="34" charset="0"/>
                          <a:cs typeface="Arial" panose="020B0604020202020204" pitchFamily="34" charset="0"/>
                        </a:rPr>
                        <a:t> </a:t>
                      </a:r>
                      <a:r>
                        <a:rPr lang="en-US" altLang="en-US" sz="1600" b="0" dirty="0" err="1">
                          <a:latin typeface="Arial" panose="020B0604020202020204" pitchFamily="34" charset="0"/>
                          <a:cs typeface="Arial" panose="020B0604020202020204" pitchFamily="34" charset="0"/>
                        </a:rPr>
                        <a:t>gỗ</a:t>
                      </a:r>
                      <a:r>
                        <a:rPr lang="en-US" altLang="en-US" sz="1600" b="0" dirty="0">
                          <a:latin typeface="Arial" panose="020B0604020202020204" pitchFamily="34" charset="0"/>
                          <a:cs typeface="Arial" panose="020B0604020202020204" pitchFamily="34" charset="0"/>
                        </a:rPr>
                        <a:t> </a:t>
                      </a:r>
                      <a:r>
                        <a:rPr lang="en-US" altLang="en-US" sz="1600" b="0" dirty="0" err="1">
                          <a:latin typeface="Arial" panose="020B0604020202020204" pitchFamily="34" charset="0"/>
                          <a:cs typeface="Arial" panose="020B0604020202020204" pitchFamily="34" charset="0"/>
                        </a:rPr>
                        <a:t>không</a:t>
                      </a:r>
                      <a:r>
                        <a:rPr lang="en-US" altLang="en-US" sz="1600" b="0" dirty="0">
                          <a:latin typeface="Arial" panose="020B0604020202020204" pitchFamily="34" charset="0"/>
                          <a:cs typeface="Arial" panose="020B0604020202020204" pitchFamily="34" charset="0"/>
                        </a:rPr>
                        <a:t> </a:t>
                      </a:r>
                      <a:r>
                        <a:rPr lang="en-US" altLang="en-US" sz="1600" b="0" dirty="0" err="1">
                          <a:latin typeface="Arial" panose="020B0604020202020204" pitchFamily="34" charset="0"/>
                          <a:cs typeface="Arial" panose="020B0604020202020204" pitchFamily="34" charset="0"/>
                        </a:rPr>
                        <a:t>có</a:t>
                      </a:r>
                      <a:r>
                        <a:rPr lang="en-US" altLang="en-US" sz="1600" b="0" dirty="0">
                          <a:latin typeface="Arial" panose="020B0604020202020204" pitchFamily="34" charset="0"/>
                          <a:cs typeface="Arial" panose="020B0604020202020204" pitchFamily="34" charset="0"/>
                        </a:rPr>
                        <a:t> </a:t>
                      </a:r>
                      <a:r>
                        <a:rPr lang="en-US" altLang="en-US" sz="1600" b="0" dirty="0" err="1">
                          <a:latin typeface="Arial" panose="020B0604020202020204" pitchFamily="34" charset="0"/>
                          <a:cs typeface="Arial" panose="020B0604020202020204" pitchFamily="34" charset="0"/>
                        </a:rPr>
                        <a:t>vết</a:t>
                      </a:r>
                      <a:r>
                        <a:rPr lang="en-US" altLang="en-US" sz="1600" b="0" dirty="0">
                          <a:latin typeface="Arial" panose="020B0604020202020204" pitchFamily="34" charset="0"/>
                          <a:cs typeface="Arial" panose="020B0604020202020204" pitchFamily="34" charset="0"/>
                        </a:rPr>
                        <a:t> </a:t>
                      </a:r>
                      <a:r>
                        <a:rPr lang="en-US" altLang="en-US" sz="1600" b="0" dirty="0" err="1">
                          <a:latin typeface="Arial" panose="020B0604020202020204" pitchFamily="34" charset="0"/>
                          <a:cs typeface="Arial" panose="020B0604020202020204" pitchFamily="34" charset="0"/>
                        </a:rPr>
                        <a:t>đinh</a:t>
                      </a:r>
                      <a:r>
                        <a:rPr lang="en-US" altLang="en-US" sz="1600" b="0" dirty="0">
                          <a:latin typeface="Arial" panose="020B0604020202020204" pitchFamily="34" charset="0"/>
                          <a:cs typeface="Arial" panose="020B0604020202020204" pitchFamily="34" charset="0"/>
                        </a:rPr>
                        <a:t>?</a:t>
                      </a:r>
                    </a:p>
                    <a:p>
                      <a:endParaRPr lang="en-US" sz="1600" b="0" dirty="0">
                        <a:latin typeface="Arial" panose="020B0604020202020204" pitchFamily="34" charset="0"/>
                        <a:cs typeface="Arial" panose="020B0604020202020204" pitchFamily="34" charset="0"/>
                      </a:endParaRPr>
                    </a:p>
                  </a:txBody>
                  <a:tcPr/>
                </a:tc>
                <a:tc>
                  <a:txBody>
                    <a:bodyPr/>
                    <a:lstStyle/>
                    <a:p>
                      <a:r>
                        <a:rPr lang="en-US" sz="1800" dirty="0" err="1"/>
                        <a:t>Các</a:t>
                      </a:r>
                      <a:r>
                        <a:rPr lang="en-US" sz="1800" baseline="0" dirty="0"/>
                        <a:t> </a:t>
                      </a:r>
                      <a:r>
                        <a:rPr lang="en-US" sz="1800" baseline="0" dirty="0" err="1"/>
                        <a:t>đoạn</a:t>
                      </a:r>
                      <a:r>
                        <a:rPr lang="en-US" sz="1800" baseline="0" dirty="0"/>
                        <a:t> </a:t>
                      </a:r>
                      <a:r>
                        <a:rPr lang="en-US" sz="1800" baseline="0" dirty="0" err="1"/>
                        <a:t>tay</a:t>
                      </a:r>
                      <a:r>
                        <a:rPr lang="en-US" sz="1800" baseline="0" dirty="0"/>
                        <a:t> </a:t>
                      </a:r>
                      <a:r>
                        <a:rPr lang="en-US" sz="1800" baseline="0" dirty="0" err="1"/>
                        <a:t>vịn</a:t>
                      </a:r>
                      <a:r>
                        <a:rPr lang="en-US" sz="1800" baseline="0" dirty="0"/>
                        <a:t> </a:t>
                      </a:r>
                      <a:r>
                        <a:rPr lang="en-US" sz="1800" baseline="0" dirty="0" err="1"/>
                        <a:t>cầu</a:t>
                      </a:r>
                      <a:r>
                        <a:rPr lang="en-US" sz="1800" baseline="0" dirty="0"/>
                        <a:t> thang </a:t>
                      </a:r>
                      <a:r>
                        <a:rPr lang="en-US" sz="1800" baseline="0" dirty="0" err="1"/>
                        <a:t>được</a:t>
                      </a:r>
                      <a:r>
                        <a:rPr lang="en-US" sz="1800" baseline="0" dirty="0"/>
                        <a:t> </a:t>
                      </a:r>
                      <a:r>
                        <a:rPr lang="en-US" sz="1800" baseline="0" dirty="0" err="1"/>
                        <a:t>liên</a:t>
                      </a:r>
                      <a:r>
                        <a:rPr lang="en-US" sz="1800" baseline="0" dirty="0"/>
                        <a:t> </a:t>
                      </a:r>
                      <a:r>
                        <a:rPr lang="en-US" sz="1800" baseline="0" dirty="0" err="1"/>
                        <a:t>kết</a:t>
                      </a:r>
                      <a:r>
                        <a:rPr lang="en-US" sz="1800" baseline="0" dirty="0"/>
                        <a:t> </a:t>
                      </a:r>
                      <a:r>
                        <a:rPr lang="en-US" sz="1800" baseline="0" dirty="0" err="1"/>
                        <a:t>với</a:t>
                      </a:r>
                      <a:r>
                        <a:rPr lang="en-US" sz="1800" baseline="0" dirty="0"/>
                        <a:t> </a:t>
                      </a:r>
                      <a:r>
                        <a:rPr lang="en-US" sz="1800" baseline="0" dirty="0" err="1"/>
                        <a:t>nhau</a:t>
                      </a:r>
                      <a:r>
                        <a:rPr lang="en-US" sz="1800" baseline="0" dirty="0"/>
                        <a:t> </a:t>
                      </a:r>
                      <a:r>
                        <a:rPr lang="en-US" sz="1800" baseline="0" dirty="0" err="1"/>
                        <a:t>bằng</a:t>
                      </a:r>
                      <a:r>
                        <a:rPr lang="en-US" sz="1800" baseline="0" dirty="0"/>
                        <a:t> </a:t>
                      </a:r>
                      <a:r>
                        <a:rPr lang="en-US" sz="1800" baseline="0" dirty="0" err="1"/>
                        <a:t>mộng</a:t>
                      </a:r>
                      <a:r>
                        <a:rPr lang="en-US" sz="1800" baseline="0" dirty="0"/>
                        <a:t>, </a:t>
                      </a:r>
                      <a:r>
                        <a:rPr lang="en-US" sz="1800" baseline="0" dirty="0" err="1"/>
                        <a:t>keo</a:t>
                      </a:r>
                      <a:r>
                        <a:rPr lang="en-US" sz="1800" baseline="0" dirty="0"/>
                        <a:t> </a:t>
                      </a:r>
                      <a:r>
                        <a:rPr lang="en-US" sz="1800" baseline="0" dirty="0" err="1"/>
                        <a:t>và</a:t>
                      </a:r>
                      <a:r>
                        <a:rPr lang="en-US" sz="1800" baseline="0" dirty="0"/>
                        <a:t> </a:t>
                      </a:r>
                      <a:r>
                        <a:rPr lang="en-US" sz="1800" baseline="0" dirty="0" err="1"/>
                        <a:t>vít</a:t>
                      </a:r>
                      <a:r>
                        <a:rPr lang="en-US" sz="1800" baseline="0" dirty="0"/>
                        <a:t> 2 </a:t>
                      </a:r>
                      <a:r>
                        <a:rPr lang="en-US" sz="1800" baseline="0" dirty="0" err="1"/>
                        <a:t>đầu</a:t>
                      </a:r>
                      <a:r>
                        <a:rPr lang="en-US" sz="1800" baseline="0" dirty="0"/>
                        <a:t> </a:t>
                      </a:r>
                      <a:r>
                        <a:rPr lang="en-US" sz="1800" baseline="0" dirty="0" err="1"/>
                        <a:t>chuyên</a:t>
                      </a:r>
                      <a:r>
                        <a:rPr lang="en-US" sz="1800" baseline="0" dirty="0"/>
                        <a:t> </a:t>
                      </a:r>
                      <a:r>
                        <a:rPr lang="en-US" sz="1800" baseline="0" dirty="0" err="1"/>
                        <a:t>dụng</a:t>
                      </a:r>
                      <a:r>
                        <a:rPr lang="en-US" sz="1800" baseline="0" dirty="0"/>
                        <a:t> </a:t>
                      </a:r>
                      <a:r>
                        <a:rPr lang="en-US" sz="1800" baseline="0" dirty="0" err="1"/>
                        <a:t>âm</a:t>
                      </a:r>
                      <a:r>
                        <a:rPr lang="en-US" sz="1800" baseline="0" dirty="0"/>
                        <a:t> </a:t>
                      </a:r>
                      <a:r>
                        <a:rPr lang="en-US" sz="1800" baseline="0" dirty="0" err="1"/>
                        <a:t>bên</a:t>
                      </a:r>
                      <a:r>
                        <a:rPr lang="en-US" sz="1800" baseline="0" dirty="0"/>
                        <a:t> </a:t>
                      </a:r>
                      <a:r>
                        <a:rPr lang="en-US" sz="1800" baseline="0" dirty="0" err="1"/>
                        <a:t>trong</a:t>
                      </a:r>
                      <a:r>
                        <a:rPr lang="en-US" sz="1800" baseline="0" dirty="0"/>
                        <a:t>. </a:t>
                      </a:r>
                      <a:r>
                        <a:rPr lang="en-US" sz="1800" baseline="0" dirty="0" err="1"/>
                        <a:t>Bậc</a:t>
                      </a:r>
                      <a:r>
                        <a:rPr lang="en-US" sz="1800" baseline="0" dirty="0"/>
                        <a:t> </a:t>
                      </a:r>
                      <a:r>
                        <a:rPr lang="en-US" sz="1800" baseline="0" dirty="0" err="1"/>
                        <a:t>cầu</a:t>
                      </a:r>
                      <a:r>
                        <a:rPr lang="en-US" sz="1800" baseline="0" dirty="0"/>
                        <a:t> thang </a:t>
                      </a:r>
                      <a:r>
                        <a:rPr lang="en-US" sz="1800" baseline="0" dirty="0" err="1"/>
                        <a:t>được</a:t>
                      </a:r>
                      <a:r>
                        <a:rPr lang="en-US" sz="1800" baseline="0" dirty="0"/>
                        <a:t> </a:t>
                      </a:r>
                      <a:r>
                        <a:rPr lang="en-US" sz="1800" baseline="0" dirty="0" err="1"/>
                        <a:t>liên</a:t>
                      </a:r>
                      <a:r>
                        <a:rPr lang="en-US" sz="1800" baseline="0" dirty="0"/>
                        <a:t> </a:t>
                      </a:r>
                      <a:r>
                        <a:rPr lang="en-US" sz="1800" baseline="0" dirty="0" err="1"/>
                        <a:t>kết</a:t>
                      </a:r>
                      <a:r>
                        <a:rPr lang="en-US" sz="1800" baseline="0" dirty="0"/>
                        <a:t> </a:t>
                      </a:r>
                      <a:r>
                        <a:rPr lang="en-US" sz="1800" baseline="0" dirty="0" err="1"/>
                        <a:t>với</a:t>
                      </a:r>
                      <a:r>
                        <a:rPr lang="en-US" sz="1800" baseline="0" dirty="0"/>
                        <a:t> </a:t>
                      </a:r>
                      <a:r>
                        <a:rPr lang="en-US" sz="1800" baseline="0" dirty="0" err="1"/>
                        <a:t>bậc</a:t>
                      </a:r>
                      <a:r>
                        <a:rPr lang="en-US" sz="1800" baseline="0" dirty="0"/>
                        <a:t> thang </a:t>
                      </a:r>
                      <a:r>
                        <a:rPr lang="en-US" sz="1800" baseline="0" dirty="0" err="1"/>
                        <a:t>bên</a:t>
                      </a:r>
                      <a:r>
                        <a:rPr lang="en-US" sz="1800" baseline="0" dirty="0"/>
                        <a:t> </a:t>
                      </a:r>
                      <a:r>
                        <a:rPr lang="en-US" sz="1800" baseline="0" dirty="0" err="1"/>
                        <a:t>dưới</a:t>
                      </a:r>
                      <a:r>
                        <a:rPr lang="en-US" sz="1800" baseline="0" dirty="0"/>
                        <a:t> </a:t>
                      </a:r>
                      <a:r>
                        <a:rPr lang="en-US" sz="1800" baseline="0" dirty="0" err="1"/>
                        <a:t>bằng</a:t>
                      </a:r>
                      <a:r>
                        <a:rPr lang="en-US" sz="1800" baseline="0" dirty="0"/>
                        <a:t> then </a:t>
                      </a:r>
                      <a:r>
                        <a:rPr lang="en-US" sz="1800" baseline="0" dirty="0" err="1"/>
                        <a:t>chốt</a:t>
                      </a:r>
                      <a:r>
                        <a:rPr lang="en-US" sz="1800" baseline="0" dirty="0"/>
                        <a:t> </a:t>
                      </a:r>
                      <a:r>
                        <a:rPr lang="en-US" sz="1800" baseline="0" dirty="0" err="1"/>
                        <a:t>âm</a:t>
                      </a:r>
                      <a:r>
                        <a:rPr lang="en-US" sz="1800" baseline="0" dirty="0"/>
                        <a:t> </a:t>
                      </a:r>
                      <a:r>
                        <a:rPr lang="en-US" sz="1800" baseline="0" dirty="0" err="1"/>
                        <a:t>và</a:t>
                      </a:r>
                      <a:r>
                        <a:rPr lang="en-US" sz="1800" baseline="0" dirty="0"/>
                        <a:t> </a:t>
                      </a:r>
                      <a:r>
                        <a:rPr lang="en-US" sz="1800" baseline="0" dirty="0" err="1"/>
                        <a:t>keo</a:t>
                      </a:r>
                      <a:r>
                        <a:rPr lang="en-US" sz="1800" baseline="0" dirty="0"/>
                        <a:t> </a:t>
                      </a:r>
                      <a:r>
                        <a:rPr lang="en-US" sz="1800" baseline="0" dirty="0" err="1"/>
                        <a:t>chuyên</a:t>
                      </a:r>
                      <a:r>
                        <a:rPr lang="en-US" sz="1800" baseline="0" dirty="0"/>
                        <a:t> </a:t>
                      </a:r>
                      <a:r>
                        <a:rPr lang="en-US" sz="1800" baseline="0" dirty="0" err="1"/>
                        <a:t>dụng</a:t>
                      </a:r>
                      <a:r>
                        <a:rPr lang="en-US" sz="1800" baseline="0" dirty="0"/>
                        <a:t>. </a:t>
                      </a:r>
                      <a:r>
                        <a:rPr lang="en-US" sz="1800" baseline="0" dirty="0" err="1"/>
                        <a:t>Vì</a:t>
                      </a:r>
                      <a:r>
                        <a:rPr lang="en-US" sz="1800" baseline="0" dirty="0"/>
                        <a:t> </a:t>
                      </a:r>
                      <a:r>
                        <a:rPr lang="en-US" sz="1800" baseline="0" dirty="0" err="1"/>
                        <a:t>vậy</a:t>
                      </a:r>
                      <a:r>
                        <a:rPr lang="en-US" sz="1800" baseline="0" dirty="0"/>
                        <a:t> </a:t>
                      </a:r>
                      <a:r>
                        <a:rPr lang="en-US" sz="1800" baseline="0" dirty="0" err="1"/>
                        <a:t>toàn</a:t>
                      </a:r>
                      <a:r>
                        <a:rPr lang="en-US" sz="1800" baseline="0" dirty="0"/>
                        <a:t> </a:t>
                      </a:r>
                      <a:r>
                        <a:rPr lang="en-US" sz="1800" baseline="0" dirty="0" err="1"/>
                        <a:t>bộ</a:t>
                      </a:r>
                      <a:r>
                        <a:rPr lang="en-US" sz="1800" baseline="0" dirty="0"/>
                        <a:t> </a:t>
                      </a:r>
                      <a:r>
                        <a:rPr lang="en-US" sz="1800" baseline="0" dirty="0" err="1"/>
                        <a:t>tay</a:t>
                      </a:r>
                      <a:r>
                        <a:rPr lang="en-US" sz="1800" baseline="0" dirty="0"/>
                        <a:t> </a:t>
                      </a:r>
                      <a:r>
                        <a:rPr lang="en-US" sz="1800" baseline="0" dirty="0" err="1"/>
                        <a:t>vịn</a:t>
                      </a:r>
                      <a:r>
                        <a:rPr lang="en-US" sz="1800" baseline="0" dirty="0"/>
                        <a:t> </a:t>
                      </a:r>
                      <a:r>
                        <a:rPr lang="en-US" sz="1800" baseline="0" dirty="0" err="1"/>
                        <a:t>cầu</a:t>
                      </a:r>
                      <a:r>
                        <a:rPr lang="en-US" sz="1800" baseline="0" dirty="0"/>
                        <a:t> thang </a:t>
                      </a:r>
                      <a:r>
                        <a:rPr lang="en-US" sz="1800" baseline="0" dirty="0" err="1"/>
                        <a:t>và</a:t>
                      </a:r>
                      <a:r>
                        <a:rPr lang="en-US" sz="1800" baseline="0" dirty="0"/>
                        <a:t> </a:t>
                      </a:r>
                      <a:r>
                        <a:rPr lang="en-US" sz="1800" baseline="0" dirty="0" err="1"/>
                        <a:t>mặt</a:t>
                      </a:r>
                      <a:r>
                        <a:rPr lang="en-US" sz="1800" baseline="0" dirty="0"/>
                        <a:t> </a:t>
                      </a:r>
                      <a:r>
                        <a:rPr lang="en-US" sz="1800" baseline="0" dirty="0" err="1"/>
                        <a:t>bậc</a:t>
                      </a:r>
                      <a:r>
                        <a:rPr lang="en-US" sz="1800" baseline="0" dirty="0"/>
                        <a:t> </a:t>
                      </a:r>
                      <a:r>
                        <a:rPr lang="en-US" sz="1800" baseline="0" dirty="0" err="1"/>
                        <a:t>không</a:t>
                      </a:r>
                      <a:r>
                        <a:rPr lang="en-US" sz="1800" baseline="0" dirty="0"/>
                        <a:t> </a:t>
                      </a:r>
                      <a:r>
                        <a:rPr lang="en-US" sz="1800" baseline="0" dirty="0" err="1"/>
                        <a:t>hề</a:t>
                      </a:r>
                      <a:r>
                        <a:rPr lang="en-US" sz="1800" baseline="0" dirty="0"/>
                        <a:t> </a:t>
                      </a:r>
                      <a:r>
                        <a:rPr lang="en-US" sz="1800" baseline="0" dirty="0" err="1"/>
                        <a:t>có</a:t>
                      </a:r>
                      <a:r>
                        <a:rPr lang="en-US" sz="1800" baseline="0" dirty="0"/>
                        <a:t> 1 </a:t>
                      </a:r>
                      <a:r>
                        <a:rPr lang="en-US" sz="1800" baseline="0" dirty="0" err="1"/>
                        <a:t>vết</a:t>
                      </a:r>
                      <a:r>
                        <a:rPr lang="en-US" sz="1800" baseline="0" dirty="0"/>
                        <a:t> </a:t>
                      </a:r>
                      <a:r>
                        <a:rPr lang="en-US" sz="1800" baseline="0" dirty="0" err="1"/>
                        <a:t>đinh</a:t>
                      </a:r>
                      <a:r>
                        <a:rPr lang="en-US" sz="1800" baseline="0" dirty="0"/>
                        <a:t> </a:t>
                      </a:r>
                      <a:r>
                        <a:rPr lang="en-US" sz="1800" baseline="0" dirty="0" err="1"/>
                        <a:t>mà</a:t>
                      </a:r>
                      <a:r>
                        <a:rPr lang="en-US" sz="1800" baseline="0" dirty="0"/>
                        <a:t> </a:t>
                      </a:r>
                      <a:r>
                        <a:rPr lang="en-US" sz="1800" baseline="0" dirty="0" err="1"/>
                        <a:t>vẫn</a:t>
                      </a:r>
                      <a:r>
                        <a:rPr lang="en-US" sz="1800" baseline="0" dirty="0"/>
                        <a:t> </a:t>
                      </a:r>
                      <a:r>
                        <a:rPr lang="en-US" sz="1800" baseline="0" dirty="0" err="1"/>
                        <a:t>đảm</a:t>
                      </a:r>
                      <a:r>
                        <a:rPr lang="en-US" sz="1800" baseline="0" dirty="0"/>
                        <a:t> </a:t>
                      </a:r>
                      <a:r>
                        <a:rPr lang="en-US" sz="1800" baseline="0" dirty="0" err="1"/>
                        <a:t>bảo</a:t>
                      </a:r>
                      <a:r>
                        <a:rPr lang="en-US" sz="1800" baseline="0" dirty="0"/>
                        <a:t> </a:t>
                      </a:r>
                      <a:r>
                        <a:rPr lang="en-US" sz="1800" baseline="0" dirty="0" err="1"/>
                        <a:t>chắc</a:t>
                      </a:r>
                      <a:r>
                        <a:rPr lang="en-US" sz="1800" baseline="0" dirty="0"/>
                        <a:t> </a:t>
                      </a:r>
                      <a:r>
                        <a:rPr lang="en-US" sz="1800" baseline="0" dirty="0" err="1"/>
                        <a:t>chắn</a:t>
                      </a:r>
                      <a:r>
                        <a:rPr lang="en-US" sz="1800" baseline="0" dirty="0"/>
                        <a:t> </a:t>
                      </a:r>
                      <a:r>
                        <a:rPr lang="en-US" sz="1800" baseline="0" dirty="0" err="1"/>
                        <a:t>bền</a:t>
                      </a:r>
                      <a:r>
                        <a:rPr lang="en-US" sz="1800" baseline="0" dirty="0"/>
                        <a:t> </a:t>
                      </a:r>
                      <a:r>
                        <a:rPr lang="en-US" sz="1800" baseline="0" dirty="0" err="1"/>
                        <a:t>đẹp</a:t>
                      </a:r>
                      <a:r>
                        <a:rPr lang="en-US" sz="1800" baseline="0" dirty="0"/>
                        <a:t>.</a:t>
                      </a:r>
                      <a:endParaRPr lang="en-US" sz="1800" dirty="0"/>
                    </a:p>
                  </a:txBody>
                  <a:tcPr/>
                </a:tc>
                <a:extLst>
                  <a:ext uri="{0D108BD9-81ED-4DB2-BD59-A6C34878D82A}">
                    <a16:rowId xmlns:a16="http://schemas.microsoft.com/office/drawing/2014/main" val="3357390243"/>
                  </a:ext>
                </a:extLst>
              </a:tr>
              <a:tr h="1135603">
                <a:tc>
                  <a:txBody>
                    <a:bodyPr/>
                    <a:lstStyle/>
                    <a:p>
                      <a:r>
                        <a:rPr lang="en-US" sz="1600" b="0" dirty="0">
                          <a:latin typeface="Arial" panose="020B0604020202020204" pitchFamily="34" charset="0"/>
                          <a:cs typeface="Arial" panose="020B0604020202020204" pitchFamily="34" charset="0"/>
                        </a:rPr>
                        <a:t>3. Lan can </a:t>
                      </a:r>
                      <a:r>
                        <a:rPr lang="en-US" sz="1600" b="0" dirty="0" err="1">
                          <a:latin typeface="Arial" panose="020B0604020202020204" pitchFamily="34" charset="0"/>
                          <a:cs typeface="Arial" panose="020B0604020202020204" pitchFamily="34" charset="0"/>
                        </a:rPr>
                        <a:t>cầu</a:t>
                      </a:r>
                      <a:r>
                        <a:rPr lang="en-US" sz="1600" b="0" dirty="0">
                          <a:latin typeface="Arial" panose="020B0604020202020204" pitchFamily="34" charset="0"/>
                          <a:cs typeface="Arial" panose="020B0604020202020204" pitchFamily="34" charset="0"/>
                        </a:rPr>
                        <a:t> thang </a:t>
                      </a:r>
                      <a:r>
                        <a:rPr lang="en-US" sz="1600" b="0" dirty="0" err="1">
                          <a:latin typeface="Arial" panose="020B0604020202020204" pitchFamily="34" charset="0"/>
                          <a:cs typeface="Arial" panose="020B0604020202020204" pitchFamily="34" charset="0"/>
                        </a:rPr>
                        <a:t>sắt</a:t>
                      </a:r>
                      <a:r>
                        <a:rPr lang="en-US" sz="1600" b="0" dirty="0">
                          <a:latin typeface="Arial" panose="020B0604020202020204" pitchFamily="34" charset="0"/>
                          <a:cs typeface="Arial" panose="020B0604020202020204" pitchFamily="34" charset="0"/>
                        </a:rPr>
                        <a:t> </a:t>
                      </a:r>
                      <a:r>
                        <a:rPr lang="en-US" sz="1600" b="0" dirty="0" err="1">
                          <a:latin typeface="Arial" panose="020B0604020202020204" pitchFamily="34" charset="0"/>
                          <a:cs typeface="Arial" panose="020B0604020202020204" pitchFamily="34" charset="0"/>
                        </a:rPr>
                        <a:t>sau</a:t>
                      </a:r>
                      <a:r>
                        <a:rPr lang="en-US" sz="1600" b="0" dirty="0">
                          <a:latin typeface="Arial" panose="020B0604020202020204" pitchFamily="34" charset="0"/>
                          <a:cs typeface="Arial" panose="020B0604020202020204" pitchFamily="34" charset="0"/>
                        </a:rPr>
                        <a:t> 5 </a:t>
                      </a:r>
                      <a:r>
                        <a:rPr lang="en-US" sz="1600" b="0" dirty="0" err="1">
                          <a:latin typeface="Arial" panose="020B0604020202020204" pitchFamily="34" charset="0"/>
                          <a:cs typeface="Arial" panose="020B0604020202020204" pitchFamily="34" charset="0"/>
                        </a:rPr>
                        <a:t>năm</a:t>
                      </a:r>
                      <a:r>
                        <a:rPr lang="en-US" sz="1600" b="0" dirty="0">
                          <a:latin typeface="Arial" panose="020B0604020202020204" pitchFamily="34" charset="0"/>
                          <a:cs typeface="Arial" panose="020B0604020202020204" pitchFamily="34" charset="0"/>
                        </a:rPr>
                        <a:t> </a:t>
                      </a:r>
                      <a:r>
                        <a:rPr lang="en-US" sz="1600" b="0" dirty="0" err="1">
                          <a:latin typeface="Arial" panose="020B0604020202020204" pitchFamily="34" charset="0"/>
                          <a:cs typeface="Arial" panose="020B0604020202020204" pitchFamily="34" charset="0"/>
                        </a:rPr>
                        <a:t>có</a:t>
                      </a:r>
                      <a:r>
                        <a:rPr lang="en-US" sz="1600" b="0" dirty="0">
                          <a:latin typeface="Arial" panose="020B0604020202020204" pitchFamily="34" charset="0"/>
                          <a:cs typeface="Arial" panose="020B0604020202020204" pitchFamily="34" charset="0"/>
                        </a:rPr>
                        <a:t> </a:t>
                      </a:r>
                      <a:r>
                        <a:rPr lang="en-US" sz="1600" b="0" dirty="0" err="1">
                          <a:latin typeface="Arial" panose="020B0604020202020204" pitchFamily="34" charset="0"/>
                          <a:cs typeface="Arial" panose="020B0604020202020204" pitchFamily="34" charset="0"/>
                        </a:rPr>
                        <a:t>bị</a:t>
                      </a:r>
                      <a:r>
                        <a:rPr lang="en-US" sz="1600" b="0" dirty="0">
                          <a:latin typeface="Arial" panose="020B0604020202020204" pitchFamily="34" charset="0"/>
                          <a:cs typeface="Arial" panose="020B0604020202020204" pitchFamily="34" charset="0"/>
                        </a:rPr>
                        <a:t> </a:t>
                      </a:r>
                      <a:r>
                        <a:rPr lang="en-US" sz="1600" b="0" dirty="0" err="1">
                          <a:latin typeface="Arial" panose="020B0604020202020204" pitchFamily="34" charset="0"/>
                          <a:cs typeface="Arial" panose="020B0604020202020204" pitchFamily="34" charset="0"/>
                        </a:rPr>
                        <a:t>han</a:t>
                      </a:r>
                      <a:r>
                        <a:rPr lang="en-US" sz="1600" b="0" dirty="0">
                          <a:latin typeface="Arial" panose="020B0604020202020204" pitchFamily="34" charset="0"/>
                          <a:cs typeface="Arial" panose="020B0604020202020204" pitchFamily="34" charset="0"/>
                        </a:rPr>
                        <a:t> </a:t>
                      </a:r>
                      <a:r>
                        <a:rPr lang="en-US" sz="1600" b="0" dirty="0" err="1">
                          <a:latin typeface="Arial" panose="020B0604020202020204" pitchFamily="34" charset="0"/>
                          <a:cs typeface="Arial" panose="020B0604020202020204" pitchFamily="34" charset="0"/>
                        </a:rPr>
                        <a:t>rỉ</a:t>
                      </a:r>
                      <a:r>
                        <a:rPr lang="en-US" sz="1600" b="0" dirty="0">
                          <a:latin typeface="Arial" panose="020B0604020202020204" pitchFamily="34" charset="0"/>
                          <a:cs typeface="Arial" panose="020B0604020202020204" pitchFamily="34" charset="0"/>
                        </a:rPr>
                        <a:t> </a:t>
                      </a:r>
                      <a:r>
                        <a:rPr lang="en-US" sz="1600" b="0" dirty="0" err="1">
                          <a:latin typeface="Arial" panose="020B0604020202020204" pitchFamily="34" charset="0"/>
                          <a:cs typeface="Arial" panose="020B0604020202020204" pitchFamily="34" charset="0"/>
                        </a:rPr>
                        <a:t>ko</a:t>
                      </a:r>
                      <a:r>
                        <a:rPr lang="en-US" sz="1600" b="0" dirty="0">
                          <a:latin typeface="Arial" panose="020B0604020202020204" pitchFamily="34" charset="0"/>
                          <a:cs typeface="Arial" panose="020B0604020202020204" pitchFamily="34" charset="0"/>
                        </a:rPr>
                        <a:t>?</a:t>
                      </a:r>
                    </a:p>
                  </a:txBody>
                  <a:tcPr/>
                </a:tc>
                <a:tc>
                  <a:txBody>
                    <a:bodyPr/>
                    <a:lstStyle/>
                    <a:p>
                      <a:r>
                        <a:rPr lang="en-US" sz="1800" dirty="0" err="1"/>
                        <a:t>Toàn</a:t>
                      </a:r>
                      <a:r>
                        <a:rPr lang="en-US" sz="1800" baseline="0" dirty="0"/>
                        <a:t> </a:t>
                      </a:r>
                      <a:r>
                        <a:rPr lang="en-US" sz="1800" baseline="0" dirty="0" err="1"/>
                        <a:t>bộ</a:t>
                      </a:r>
                      <a:r>
                        <a:rPr lang="en-US" sz="1800" baseline="0" dirty="0"/>
                        <a:t> </a:t>
                      </a:r>
                      <a:r>
                        <a:rPr lang="en-US" sz="1800" baseline="0" dirty="0" err="1"/>
                        <a:t>phần</a:t>
                      </a:r>
                      <a:r>
                        <a:rPr lang="en-US" sz="1800" baseline="0" dirty="0"/>
                        <a:t> </a:t>
                      </a:r>
                      <a:r>
                        <a:rPr lang="en-US" sz="1800" baseline="0" dirty="0" err="1"/>
                        <a:t>sắt</a:t>
                      </a:r>
                      <a:r>
                        <a:rPr lang="en-US" sz="1800" baseline="0" dirty="0"/>
                        <a:t> </a:t>
                      </a:r>
                      <a:r>
                        <a:rPr lang="en-US" sz="1800" baseline="0" dirty="0" err="1"/>
                        <a:t>được</a:t>
                      </a:r>
                      <a:r>
                        <a:rPr lang="en-US" sz="1800" baseline="0" dirty="0"/>
                        <a:t> </a:t>
                      </a:r>
                      <a:r>
                        <a:rPr lang="en-US" sz="1800" baseline="0" dirty="0" err="1"/>
                        <a:t>sơn</a:t>
                      </a:r>
                      <a:r>
                        <a:rPr lang="en-US" sz="1800" baseline="0" dirty="0"/>
                        <a:t> </a:t>
                      </a:r>
                      <a:r>
                        <a:rPr lang="en-US" sz="1800" baseline="0" dirty="0" err="1"/>
                        <a:t>tĩnh</a:t>
                      </a:r>
                      <a:r>
                        <a:rPr lang="en-US" sz="1800" baseline="0" dirty="0"/>
                        <a:t> </a:t>
                      </a:r>
                      <a:r>
                        <a:rPr lang="en-US" sz="1800" baseline="0" dirty="0" err="1"/>
                        <a:t>điện</a:t>
                      </a:r>
                      <a:r>
                        <a:rPr lang="en-US" sz="1800" baseline="0" dirty="0"/>
                        <a:t> </a:t>
                      </a:r>
                      <a:r>
                        <a:rPr lang="en-US" sz="1800" baseline="0" dirty="0" err="1"/>
                        <a:t>và</a:t>
                      </a:r>
                      <a:r>
                        <a:rPr lang="en-US" sz="1800" baseline="0" dirty="0"/>
                        <a:t> </a:t>
                      </a:r>
                      <a:r>
                        <a:rPr lang="en-US" sz="1800" baseline="0" dirty="0" err="1"/>
                        <a:t>phủ</a:t>
                      </a:r>
                      <a:r>
                        <a:rPr lang="en-US" sz="1800" baseline="0" dirty="0"/>
                        <a:t> </a:t>
                      </a:r>
                      <a:r>
                        <a:rPr lang="en-US" sz="1800" baseline="0" dirty="0" err="1"/>
                        <a:t>sơn</a:t>
                      </a:r>
                      <a:r>
                        <a:rPr lang="en-US" sz="1800" baseline="0" dirty="0"/>
                        <a:t> </a:t>
                      </a:r>
                      <a:r>
                        <a:rPr lang="en-US" sz="1800" baseline="0" dirty="0" err="1"/>
                        <a:t>chuyên</a:t>
                      </a:r>
                      <a:r>
                        <a:rPr lang="en-US" sz="1800" baseline="0" dirty="0"/>
                        <a:t> </a:t>
                      </a:r>
                      <a:r>
                        <a:rPr lang="en-US" sz="1800" baseline="0" dirty="0" err="1"/>
                        <a:t>dụng</a:t>
                      </a:r>
                      <a:r>
                        <a:rPr lang="en-US" sz="1800" baseline="0" dirty="0"/>
                        <a:t> </a:t>
                      </a:r>
                      <a:r>
                        <a:rPr lang="en-US" sz="1800" baseline="0" dirty="0" err="1"/>
                        <a:t>nên</a:t>
                      </a:r>
                      <a:r>
                        <a:rPr lang="en-US" sz="1800" baseline="0" dirty="0"/>
                        <a:t> </a:t>
                      </a:r>
                      <a:r>
                        <a:rPr lang="en-US" sz="1800" baseline="0" dirty="0" err="1"/>
                        <a:t>đảm</a:t>
                      </a:r>
                      <a:r>
                        <a:rPr lang="en-US" sz="1800" baseline="0" dirty="0"/>
                        <a:t> </a:t>
                      </a:r>
                      <a:r>
                        <a:rPr lang="en-US" sz="1800" baseline="0" dirty="0" err="1"/>
                        <a:t>bảo</a:t>
                      </a:r>
                      <a:r>
                        <a:rPr lang="en-US" sz="1800" baseline="0" dirty="0"/>
                        <a:t> </a:t>
                      </a:r>
                      <a:r>
                        <a:rPr lang="en-US" sz="1800" baseline="0" dirty="0" err="1"/>
                        <a:t>bóng</a:t>
                      </a:r>
                      <a:r>
                        <a:rPr lang="en-US" sz="1800" baseline="0" dirty="0"/>
                        <a:t> </a:t>
                      </a:r>
                      <a:r>
                        <a:rPr lang="en-US" sz="1800" baseline="0" dirty="0" err="1"/>
                        <a:t>mịn</a:t>
                      </a:r>
                      <a:r>
                        <a:rPr lang="en-US" sz="1800" baseline="0" dirty="0"/>
                        <a:t> </a:t>
                      </a:r>
                      <a:r>
                        <a:rPr lang="en-US" sz="1800" baseline="0" dirty="0" err="1"/>
                        <a:t>và</a:t>
                      </a:r>
                      <a:r>
                        <a:rPr lang="en-US" sz="1800" baseline="0" dirty="0"/>
                        <a:t> </a:t>
                      </a:r>
                      <a:r>
                        <a:rPr lang="en-US" sz="1800" baseline="0" dirty="0" err="1"/>
                        <a:t>không</a:t>
                      </a:r>
                      <a:r>
                        <a:rPr lang="en-US" sz="1800" baseline="0" dirty="0"/>
                        <a:t> </a:t>
                      </a:r>
                      <a:r>
                        <a:rPr lang="en-US" sz="1800" baseline="0" dirty="0" err="1"/>
                        <a:t>bị</a:t>
                      </a:r>
                      <a:r>
                        <a:rPr lang="en-US" sz="1800" baseline="0" dirty="0"/>
                        <a:t> </a:t>
                      </a:r>
                      <a:r>
                        <a:rPr lang="en-US" sz="1800" baseline="0" dirty="0" err="1"/>
                        <a:t>han</a:t>
                      </a:r>
                      <a:r>
                        <a:rPr lang="en-US" sz="1800" baseline="0" dirty="0"/>
                        <a:t> </a:t>
                      </a:r>
                      <a:r>
                        <a:rPr lang="en-US" sz="1800" baseline="0" dirty="0" err="1"/>
                        <a:t>rỉ</a:t>
                      </a:r>
                      <a:r>
                        <a:rPr lang="en-US" sz="1800" baseline="0" dirty="0"/>
                        <a:t>.</a:t>
                      </a:r>
                      <a:endParaRPr lang="en-US" sz="1800" dirty="0"/>
                    </a:p>
                  </a:txBody>
                  <a:tcPr/>
                </a:tc>
                <a:extLst>
                  <a:ext uri="{0D108BD9-81ED-4DB2-BD59-A6C34878D82A}">
                    <a16:rowId xmlns:a16="http://schemas.microsoft.com/office/drawing/2014/main" val="3292581741"/>
                  </a:ext>
                </a:extLst>
              </a:tr>
            </a:tbl>
          </a:graphicData>
        </a:graphic>
      </p:graphicFrame>
      <p:sp>
        <p:nvSpPr>
          <p:cNvPr id="51" name="Content Placeholder 1"/>
          <p:cNvSpPr txBox="1">
            <a:spLocks/>
          </p:cNvSpPr>
          <p:nvPr/>
        </p:nvSpPr>
        <p:spPr>
          <a:xfrm>
            <a:off x="5401491" y="3708351"/>
            <a:ext cx="4600304" cy="1740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pic>
        <p:nvPicPr>
          <p:cNvPr id="2" name="Picture 1" descr="A black and yellow logo&#10;&#10;AI-generated content may be incorrect.">
            <a:extLst>
              <a:ext uri="{FF2B5EF4-FFF2-40B4-BE49-F238E27FC236}">
                <a16:creationId xmlns:a16="http://schemas.microsoft.com/office/drawing/2014/main" id="{3C845B05-62F8-847D-8E52-8596F0207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6113" y="0"/>
            <a:ext cx="2869848" cy="1122524"/>
          </a:xfrm>
          <a:prstGeom prst="rect">
            <a:avLst/>
          </a:prstGeom>
        </p:spPr>
      </p:pic>
    </p:spTree>
    <p:extLst>
      <p:ext uri="{BB962C8B-B14F-4D97-AF65-F5344CB8AC3E}">
        <p14:creationId xmlns:p14="http://schemas.microsoft.com/office/powerpoint/2010/main" val="301303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fade">
                                      <p:cBhvr>
                                        <p:cTn id="7"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339CE5-ED4D-4334-BA74-75AACA25A348}"/>
              </a:ext>
            </a:extLst>
          </p:cNvPr>
          <p:cNvSpPr>
            <a:spLocks noGrp="1"/>
          </p:cNvSpPr>
          <p:nvPr>
            <p:ph idx="1"/>
          </p:nvPr>
        </p:nvSpPr>
        <p:spPr>
          <a:xfrm>
            <a:off x="-724989" y="1887506"/>
            <a:ext cx="10424160" cy="866772"/>
          </a:xfrm>
        </p:spPr>
        <p:txBody>
          <a:bodyPr>
            <a:noAutofit/>
          </a:bodyPr>
          <a:lstStyle/>
          <a:p>
            <a:endParaRPr lang="en-US" altLang="en-US" sz="5400" b="1" dirty="0">
              <a:solidFill>
                <a:srgbClr val="E21838"/>
              </a:solidFill>
            </a:endParaRPr>
          </a:p>
          <a:p>
            <a:endParaRPr lang="en-US" altLang="en-US" sz="5400" b="1" dirty="0"/>
          </a:p>
        </p:txBody>
      </p:sp>
      <p:sp>
        <p:nvSpPr>
          <p:cNvPr id="4" name="Slide Number Placeholder 3"/>
          <p:cNvSpPr>
            <a:spLocks noGrp="1"/>
          </p:cNvSpPr>
          <p:nvPr>
            <p:ph type="sldNum" sz="quarter" idx="12"/>
          </p:nvPr>
        </p:nvSpPr>
        <p:spPr/>
        <p:txBody>
          <a:bodyPr/>
          <a:lstStyle/>
          <a:p>
            <a:fld id="{4652A4EE-FA19-4E06-9114-B3E521E29519}" type="slidenum">
              <a:rPr lang="en-US" smtClean="0"/>
              <a:t>9</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684808097"/>
              </p:ext>
            </p:extLst>
          </p:nvPr>
        </p:nvGraphicFramePr>
        <p:xfrm>
          <a:off x="195943" y="1154109"/>
          <a:ext cx="9326880" cy="5202243"/>
        </p:xfrm>
        <a:graphic>
          <a:graphicData uri="http://schemas.openxmlformats.org/drawingml/2006/table">
            <a:tbl>
              <a:tblPr firstRow="1" bandRow="1">
                <a:tableStyleId>{0505E3EF-67EA-436B-97B2-0124C06EBD24}</a:tableStyleId>
              </a:tblPr>
              <a:tblGrid>
                <a:gridCol w="4343459">
                  <a:extLst>
                    <a:ext uri="{9D8B030D-6E8A-4147-A177-3AD203B41FA5}">
                      <a16:colId xmlns:a16="http://schemas.microsoft.com/office/drawing/2014/main" val="2524418802"/>
                    </a:ext>
                  </a:extLst>
                </a:gridCol>
                <a:gridCol w="4983421">
                  <a:extLst>
                    <a:ext uri="{9D8B030D-6E8A-4147-A177-3AD203B41FA5}">
                      <a16:colId xmlns:a16="http://schemas.microsoft.com/office/drawing/2014/main" val="730034353"/>
                    </a:ext>
                  </a:extLst>
                </a:gridCol>
              </a:tblGrid>
              <a:tr h="1189703">
                <a:tc>
                  <a:txBody>
                    <a:bodyPr/>
                    <a:lstStyle/>
                    <a:p>
                      <a:pPr algn="ctr"/>
                      <a:r>
                        <a:rPr lang="en-US" altLang="en-US" sz="2800" b="1" dirty="0">
                          <a:solidFill>
                            <a:srgbClr val="FF0000"/>
                          </a:solidFill>
                        </a:rPr>
                        <a:t>SẢN PHẨM DỊCH VỤ CỦA </a:t>
                      </a:r>
                    </a:p>
                    <a:p>
                      <a:pPr algn="ctr"/>
                      <a:r>
                        <a:rPr lang="en-US" altLang="en-US" sz="2800" b="1" dirty="0">
                          <a:solidFill>
                            <a:srgbClr val="FF0000"/>
                          </a:solidFill>
                        </a:rPr>
                        <a:t>CÔNG TY</a:t>
                      </a:r>
                      <a:endParaRPr lang="en-US" sz="2800" b="1" dirty="0">
                        <a:solidFill>
                          <a:srgbClr val="FF0000"/>
                        </a:solidFill>
                      </a:endParaRPr>
                    </a:p>
                  </a:txBody>
                  <a:tcPr/>
                </a:tc>
                <a:tc>
                  <a:txBody>
                    <a:bodyPr/>
                    <a:lstStyle/>
                    <a:p>
                      <a:pPr algn="l"/>
                      <a:r>
                        <a:rPr lang="en-US" sz="2800" dirty="0" err="1">
                          <a:solidFill>
                            <a:srgbClr val="FF0000"/>
                          </a:solidFill>
                        </a:rPr>
                        <a:t>Khác</a:t>
                      </a:r>
                      <a:r>
                        <a:rPr lang="en-US" sz="2800" baseline="0" dirty="0" err="1">
                          <a:solidFill>
                            <a:srgbClr val="FF0000"/>
                          </a:solidFill>
                        </a:rPr>
                        <a:t>h</a:t>
                      </a:r>
                      <a:r>
                        <a:rPr lang="en-US" sz="2800" baseline="0" dirty="0">
                          <a:solidFill>
                            <a:srgbClr val="FF0000"/>
                          </a:solidFill>
                        </a:rPr>
                        <a:t> </a:t>
                      </a:r>
                      <a:r>
                        <a:rPr lang="en-US" sz="2800" baseline="0" dirty="0" err="1">
                          <a:solidFill>
                            <a:srgbClr val="FF0000"/>
                          </a:solidFill>
                        </a:rPr>
                        <a:t>hàng</a:t>
                      </a:r>
                      <a:r>
                        <a:rPr lang="en-US" sz="2800" baseline="0" dirty="0">
                          <a:solidFill>
                            <a:srgbClr val="FF0000"/>
                          </a:solidFill>
                        </a:rPr>
                        <a:t> </a:t>
                      </a:r>
                      <a:r>
                        <a:rPr lang="en-US" sz="2800" baseline="0" dirty="0" err="1">
                          <a:solidFill>
                            <a:srgbClr val="FF0000"/>
                          </a:solidFill>
                        </a:rPr>
                        <a:t>được</a:t>
                      </a:r>
                      <a:r>
                        <a:rPr lang="en-US" sz="2800" baseline="0" dirty="0">
                          <a:solidFill>
                            <a:srgbClr val="FF0000"/>
                          </a:solidFill>
                        </a:rPr>
                        <a:t> </a:t>
                      </a:r>
                      <a:r>
                        <a:rPr lang="en-US" sz="2800" baseline="0" dirty="0" err="1">
                          <a:solidFill>
                            <a:srgbClr val="FF0000"/>
                          </a:solidFill>
                        </a:rPr>
                        <a:t>lợi</a:t>
                      </a:r>
                      <a:r>
                        <a:rPr lang="en-US" sz="2800" baseline="0" dirty="0">
                          <a:solidFill>
                            <a:srgbClr val="FF0000"/>
                          </a:solidFill>
                        </a:rPr>
                        <a:t> </a:t>
                      </a:r>
                      <a:r>
                        <a:rPr lang="en-US" sz="2800" baseline="0" dirty="0" err="1">
                          <a:solidFill>
                            <a:srgbClr val="FF0000"/>
                          </a:solidFill>
                        </a:rPr>
                        <a:t>gì</a:t>
                      </a:r>
                      <a:r>
                        <a:rPr lang="en-US" sz="2800" baseline="0" dirty="0">
                          <a:solidFill>
                            <a:srgbClr val="FF0000"/>
                          </a:solidFill>
                        </a:rPr>
                        <a:t> </a:t>
                      </a:r>
                      <a:r>
                        <a:rPr lang="en-US" sz="2800" baseline="0" dirty="0" err="1">
                          <a:solidFill>
                            <a:srgbClr val="FF0000"/>
                          </a:solidFill>
                        </a:rPr>
                        <a:t>khi</a:t>
                      </a:r>
                      <a:r>
                        <a:rPr lang="en-US" sz="2800" baseline="0" dirty="0">
                          <a:solidFill>
                            <a:srgbClr val="FF0000"/>
                          </a:solidFill>
                        </a:rPr>
                        <a:t> </a:t>
                      </a:r>
                      <a:r>
                        <a:rPr lang="en-US" sz="2800" baseline="0" dirty="0" err="1">
                          <a:solidFill>
                            <a:srgbClr val="FF0000"/>
                          </a:solidFill>
                        </a:rPr>
                        <a:t>ký</a:t>
                      </a:r>
                      <a:r>
                        <a:rPr lang="en-US" sz="2800" baseline="0" dirty="0">
                          <a:solidFill>
                            <a:srgbClr val="FF0000"/>
                          </a:solidFill>
                        </a:rPr>
                        <a:t> </a:t>
                      </a:r>
                      <a:r>
                        <a:rPr lang="en-US" sz="2800" baseline="0" dirty="0" err="1">
                          <a:solidFill>
                            <a:srgbClr val="FF0000"/>
                          </a:solidFill>
                        </a:rPr>
                        <a:t>hợp</a:t>
                      </a:r>
                      <a:r>
                        <a:rPr lang="en-US" sz="2800" baseline="0" dirty="0">
                          <a:solidFill>
                            <a:srgbClr val="FF0000"/>
                          </a:solidFill>
                        </a:rPr>
                        <a:t> </a:t>
                      </a:r>
                      <a:r>
                        <a:rPr lang="en-US" sz="2800" baseline="0" dirty="0" err="1">
                          <a:solidFill>
                            <a:srgbClr val="FF0000"/>
                          </a:solidFill>
                        </a:rPr>
                        <a:t>đồng</a:t>
                      </a:r>
                      <a:r>
                        <a:rPr lang="en-US" sz="2800" baseline="0" dirty="0">
                          <a:solidFill>
                            <a:srgbClr val="FF0000"/>
                          </a:solidFill>
                        </a:rPr>
                        <a:t>  </a:t>
                      </a:r>
                      <a:r>
                        <a:rPr lang="en-US" sz="2800" baseline="0" dirty="0" err="1">
                          <a:solidFill>
                            <a:srgbClr val="FF0000"/>
                          </a:solidFill>
                        </a:rPr>
                        <a:t>với</a:t>
                      </a:r>
                      <a:r>
                        <a:rPr lang="en-US" sz="2800" baseline="0" dirty="0">
                          <a:solidFill>
                            <a:srgbClr val="FF0000"/>
                          </a:solidFill>
                        </a:rPr>
                        <a:t> cauthang.com</a:t>
                      </a:r>
                      <a:endParaRPr lang="en-US" sz="2800" dirty="0">
                        <a:solidFill>
                          <a:srgbClr val="FF0000"/>
                        </a:solidFill>
                      </a:endParaRPr>
                    </a:p>
                  </a:txBody>
                  <a:tcPr/>
                </a:tc>
                <a:extLst>
                  <a:ext uri="{0D108BD9-81ED-4DB2-BD59-A6C34878D82A}">
                    <a16:rowId xmlns:a16="http://schemas.microsoft.com/office/drawing/2014/main" val="3991690291"/>
                  </a:ext>
                </a:extLst>
              </a:tr>
              <a:tr h="4012540">
                <a:tc>
                  <a:txBody>
                    <a:bodyPr/>
                    <a:lstStyle/>
                    <a:p>
                      <a:pPr marL="457200" indent="-457200">
                        <a:buFont typeface="Arial" panose="020B0604020202020204" pitchFamily="34" charset="0"/>
                        <a:buChar char="•"/>
                      </a:pPr>
                      <a:r>
                        <a:rPr lang="en-US" altLang="en-US" sz="2400" dirty="0"/>
                        <a:t>CẦU THANG GỖ</a:t>
                      </a:r>
                    </a:p>
                    <a:p>
                      <a:pPr marL="457200" indent="-457200">
                        <a:buFont typeface="Arial" panose="020B0604020202020204" pitchFamily="34" charset="0"/>
                        <a:buChar char="•"/>
                      </a:pPr>
                      <a:r>
                        <a:rPr lang="en-US" altLang="en-US" sz="2400" dirty="0"/>
                        <a:t>CẦU THANG SẮT</a:t>
                      </a:r>
                    </a:p>
                    <a:p>
                      <a:pPr marL="457200" indent="-457200">
                        <a:buFont typeface="Arial" panose="020B0604020202020204" pitchFamily="34" charset="0"/>
                        <a:buChar char="•"/>
                      </a:pPr>
                      <a:r>
                        <a:rPr lang="en-US" altLang="en-US" sz="2400" dirty="0"/>
                        <a:t>CẦU THANG KÍNH</a:t>
                      </a:r>
                    </a:p>
                    <a:p>
                      <a:pPr marL="457200" indent="-457200">
                        <a:buFont typeface="Arial" panose="020B0604020202020204" pitchFamily="34" charset="0"/>
                        <a:buChar char="•"/>
                      </a:pPr>
                      <a:r>
                        <a:rPr lang="en-US" altLang="en-US" sz="2400" dirty="0"/>
                        <a:t>CẦU THANG NHẬP KHẨU</a:t>
                      </a:r>
                    </a:p>
                    <a:p>
                      <a:pPr marL="457200" indent="-457200">
                        <a:buFont typeface="Arial" panose="020B0604020202020204" pitchFamily="34" charset="0"/>
                        <a:buChar char="•"/>
                      </a:pPr>
                      <a:r>
                        <a:rPr lang="en-US" altLang="en-US" sz="2400" dirty="0"/>
                        <a:t>CẦU THANG XƯƠNG SẮT</a:t>
                      </a:r>
                    </a:p>
                    <a:p>
                      <a:pPr marL="457200" indent="-457200">
                        <a:buFont typeface="Arial" panose="020B0604020202020204" pitchFamily="34" charset="0"/>
                        <a:buChar char="•"/>
                      </a:pPr>
                      <a:r>
                        <a:rPr lang="en-US" altLang="en-US" sz="2400" dirty="0"/>
                        <a:t>CẦU THANG INOX</a:t>
                      </a:r>
                    </a:p>
                    <a:p>
                      <a:pPr marL="457200" indent="-457200">
                        <a:buFont typeface="Arial" panose="020B0604020202020204" pitchFamily="34" charset="0"/>
                        <a:buChar char="•"/>
                      </a:pPr>
                      <a:r>
                        <a:rPr lang="en-US" altLang="en-US" sz="2400" dirty="0"/>
                        <a:t>CỬA CỔNG SẮT, MÁI KÍNH</a:t>
                      </a:r>
                    </a:p>
                    <a:p>
                      <a:pPr marL="457200" indent="-457200">
                        <a:buFont typeface="Arial" panose="020B0604020202020204" pitchFamily="34" charset="0"/>
                        <a:buChar char="•"/>
                      </a:pPr>
                      <a:r>
                        <a:rPr lang="en-US" altLang="en-US" sz="2400" dirty="0"/>
                        <a:t>BAN CÔNG,</a:t>
                      </a:r>
                      <a:r>
                        <a:rPr lang="en-US" altLang="en-US" sz="2400" baseline="0" dirty="0"/>
                        <a:t> HÀNG RÀO KÍNH, SẮT</a:t>
                      </a:r>
                      <a:endParaRPr lang="en-US" altLang="en-US" sz="2400" dirty="0"/>
                    </a:p>
                    <a:p>
                      <a:endParaRPr lang="en-US" sz="1600" dirty="0"/>
                    </a:p>
                  </a:txBody>
                  <a:tcPr/>
                </a:tc>
                <a:tc>
                  <a:txBody>
                    <a:bodyPr/>
                    <a:lstStyle/>
                    <a:p>
                      <a:pPr marL="342900" indent="-342900">
                        <a:buFont typeface="+mj-lt"/>
                        <a:buAutoNum type="arabicPeriod"/>
                      </a:pPr>
                      <a:r>
                        <a:rPr lang="vi-VN" sz="2200" dirty="0"/>
                        <a:t>Mẫu mã đa dạng</a:t>
                      </a:r>
                      <a:r>
                        <a:rPr lang="en-US" sz="2200" dirty="0"/>
                        <a:t>,</a:t>
                      </a:r>
                      <a:r>
                        <a:rPr lang="vi-VN" sz="2200" dirty="0"/>
                        <a:t> phù hợp với phong cách đồng bộ với</a:t>
                      </a:r>
                      <a:r>
                        <a:rPr lang="en-US" sz="2200" baseline="0" dirty="0"/>
                        <a:t> </a:t>
                      </a:r>
                      <a:r>
                        <a:rPr lang="vi-VN" sz="2200" dirty="0"/>
                        <a:t>ngôi nhà của mình!</a:t>
                      </a:r>
                      <a:endParaRPr lang="en-US" sz="2200" dirty="0"/>
                    </a:p>
                    <a:p>
                      <a:pPr marL="342900" indent="-342900">
                        <a:buFont typeface="+mj-lt"/>
                        <a:buAutoNum type="arabicPeriod"/>
                      </a:pPr>
                      <a:r>
                        <a:rPr lang="vi-VN" sz="2200" dirty="0"/>
                        <a:t>Rút ngắn thời gian thi công lắp đặt tại công trình</a:t>
                      </a:r>
                      <a:r>
                        <a:rPr lang="en-US" sz="2200" dirty="0"/>
                        <a:t>.</a:t>
                      </a:r>
                    </a:p>
                    <a:p>
                      <a:pPr marL="342900" indent="-342900">
                        <a:buFont typeface="+mj-lt"/>
                        <a:buAutoNum type="arabicPeriod"/>
                      </a:pPr>
                      <a:r>
                        <a:rPr lang="en-US" sz="2200" dirty="0" err="1">
                          <a:latin typeface="Arial" panose="020B0604020202020204" pitchFamily="34" charset="0"/>
                          <a:cs typeface="Arial" panose="020B0604020202020204" pitchFamily="34" charset="0"/>
                        </a:rPr>
                        <a:t>Quy</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trình</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kỹ</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thuật</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lắp</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đảm</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bảo</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sản</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phẩm</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mang</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tính</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thẩm</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mỹ</a:t>
                      </a:r>
                      <a:r>
                        <a:rPr lang="en-US" sz="2200" baseline="0" dirty="0">
                          <a:latin typeface="Arial" panose="020B0604020202020204" pitchFamily="34" charset="0"/>
                          <a:cs typeface="Arial" panose="020B0604020202020204" pitchFamily="34" charset="0"/>
                        </a:rPr>
                        <a:t> </a:t>
                      </a:r>
                      <a:r>
                        <a:rPr lang="en-US" sz="2200" baseline="0" dirty="0" err="1">
                          <a:latin typeface="Arial" panose="020B0604020202020204" pitchFamily="34" charset="0"/>
                          <a:cs typeface="Arial" panose="020B0604020202020204" pitchFamily="34" charset="0"/>
                        </a:rPr>
                        <a:t>cao</a:t>
                      </a:r>
                      <a:r>
                        <a:rPr lang="en-US" sz="2200" baseline="0" dirty="0">
                          <a:latin typeface="Arial" panose="020B0604020202020204" pitchFamily="34" charset="0"/>
                          <a:cs typeface="Arial" panose="020B0604020202020204" pitchFamily="34" charset="0"/>
                        </a:rPr>
                        <a:t> </a:t>
                      </a:r>
                      <a:r>
                        <a:rPr lang="vi-VN" sz="2200" dirty="0"/>
                        <a:t>và được bảo hành 12 tháng miễn phí</a:t>
                      </a:r>
                      <a:r>
                        <a:rPr lang="en-US" sz="2200" dirty="0"/>
                        <a:t>.</a:t>
                      </a:r>
                    </a:p>
                    <a:p>
                      <a:pPr marL="342900" indent="-342900">
                        <a:buFont typeface="+mj-lt"/>
                        <a:buAutoNum type="arabicPeriod"/>
                      </a:pPr>
                      <a:r>
                        <a:rPr lang="vi-VN" sz="2200" dirty="0"/>
                        <a:t>Giá gốc tại xưởng</a:t>
                      </a:r>
                      <a:r>
                        <a:rPr lang="en-US" sz="2200" dirty="0"/>
                        <a:t>.</a:t>
                      </a:r>
                    </a:p>
                    <a:p>
                      <a:pPr marL="342900" indent="-342900">
                        <a:buFont typeface="+mj-lt"/>
                        <a:buAutoNum type="arabicPeriod"/>
                      </a:pPr>
                      <a:r>
                        <a:rPr lang="vi-VN" sz="2200" dirty="0"/>
                        <a:t>Không đẹp không phải trả tiền</a:t>
                      </a:r>
                      <a:r>
                        <a:rPr lang="en-US" sz="2200" dirty="0"/>
                        <a:t>.</a:t>
                      </a:r>
                      <a:r>
                        <a:rPr lang="vi-VN" sz="2200" dirty="0"/>
                        <a:t> </a:t>
                      </a:r>
                      <a:endParaRPr lang="en-US" sz="2200" dirty="0"/>
                    </a:p>
                  </a:txBody>
                  <a:tcPr/>
                </a:tc>
                <a:extLst>
                  <a:ext uri="{0D108BD9-81ED-4DB2-BD59-A6C34878D82A}">
                    <a16:rowId xmlns:a16="http://schemas.microsoft.com/office/drawing/2014/main" val="3824438462"/>
                  </a:ext>
                </a:extLst>
              </a:tr>
            </a:tbl>
          </a:graphicData>
        </a:graphic>
      </p:graphicFrame>
      <p:pic>
        <p:nvPicPr>
          <p:cNvPr id="5" name="Picture 4" descr="A black and yellow logo&#10;&#10;AI-generated content may be incorrect.">
            <a:extLst>
              <a:ext uri="{FF2B5EF4-FFF2-40B4-BE49-F238E27FC236}">
                <a16:creationId xmlns:a16="http://schemas.microsoft.com/office/drawing/2014/main" id="{CD979D66-2D61-19AA-6B0A-EA04979BB5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579" y="0"/>
            <a:ext cx="3220381" cy="1259633"/>
          </a:xfrm>
          <a:prstGeom prst="rect">
            <a:avLst/>
          </a:prstGeom>
        </p:spPr>
      </p:pic>
    </p:spTree>
    <p:extLst>
      <p:ext uri="{BB962C8B-B14F-4D97-AF65-F5344CB8AC3E}">
        <p14:creationId xmlns:p14="http://schemas.microsoft.com/office/powerpoint/2010/main" val="10811854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2598</TotalTime>
  <Words>3175</Words>
  <Application>Microsoft Office PowerPoint</Application>
  <PresentationFormat>A4 Paper (210x297 mm)</PresentationFormat>
  <Paragraphs>239</Paragraphs>
  <Slides>22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Constantia</vt:lpstr>
      <vt:lpstr>Times New Roman</vt:lpstr>
      <vt:lpstr>Office Theme</vt:lpstr>
      <vt:lpstr>PowerPoint Presentation</vt:lpstr>
      <vt:lpstr> </vt:lpstr>
      <vt:lpstr>PowerPoint Presentation</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Công trình anh Quyết Hải Dương</vt:lpstr>
      <vt:lpstr>  </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TY CỔ PHẦN ĐỒ GỖ VÀ CƠ KHÍ TOPPRO VIỆT NAM</dc:title>
  <dc:creator>Admin</dc:creator>
  <cp:lastModifiedBy>hoang thao</cp:lastModifiedBy>
  <cp:revision>39</cp:revision>
  <dcterms:created xsi:type="dcterms:W3CDTF">2024-09-04T08:20:11Z</dcterms:created>
  <dcterms:modified xsi:type="dcterms:W3CDTF">2025-09-23T06:14:08Z</dcterms:modified>
</cp:coreProperties>
</file>